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308" r:id="rId2"/>
    <p:sldId id="310" r:id="rId3"/>
    <p:sldId id="309" r:id="rId4"/>
    <p:sldId id="311" r:id="rId5"/>
    <p:sldId id="312" r:id="rId6"/>
    <p:sldId id="313" r:id="rId7"/>
    <p:sldId id="314" r:id="rId8"/>
    <p:sldId id="323" r:id="rId9"/>
    <p:sldId id="320" r:id="rId10"/>
    <p:sldId id="321" r:id="rId11"/>
    <p:sldId id="322" r:id="rId12"/>
    <p:sldId id="315" r:id="rId13"/>
    <p:sldId id="316" r:id="rId14"/>
    <p:sldId id="317" r:id="rId15"/>
    <p:sldId id="318" r:id="rId16"/>
    <p:sldId id="319" r:id="rId17"/>
    <p:sldId id="324" r:id="rId18"/>
    <p:sldId id="325" r:id="rId19"/>
    <p:sldId id="326" r:id="rId20"/>
    <p:sldId id="327" r:id="rId21"/>
    <p:sldId id="328" r:id="rId22"/>
    <p:sldId id="329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070604"/>
    <a:srgbClr val="20243F"/>
    <a:srgbClr val="FF00FF"/>
    <a:srgbClr val="FF0000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74" d="100"/>
          <a:sy n="74" d="100"/>
        </p:scale>
        <p:origin x="129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4DD16-50DF-4178-8C55-93D3AEBB38F6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E97FF-C1B5-478F-A08B-956C572BD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325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.png"/><Relationship Id="rId3" Type="http://schemas.openxmlformats.org/officeDocument/2006/relationships/image" Target="../media/image461.png"/><Relationship Id="rId7" Type="http://schemas.openxmlformats.org/officeDocument/2006/relationships/image" Target="../media/image511.png"/><Relationship Id="rId12" Type="http://schemas.openxmlformats.org/officeDocument/2006/relationships/image" Target="../media/image55.png"/><Relationship Id="rId2" Type="http://schemas.openxmlformats.org/officeDocument/2006/relationships/image" Target="../media/image450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0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openxmlformats.org/officeDocument/2006/relationships/image" Target="../media/image660.png"/><Relationship Id="rId4" Type="http://schemas.openxmlformats.org/officeDocument/2006/relationships/image" Target="../media/image62.png"/><Relationship Id="rId9" Type="http://schemas.openxmlformats.org/officeDocument/2006/relationships/image" Target="../media/image650.png"/><Relationship Id="rId1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71.png"/><Relationship Id="rId7" Type="http://schemas.openxmlformats.org/officeDocument/2006/relationships/image" Target="../media/image54.emf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431.png"/><Relationship Id="rId4" Type="http://schemas.openxmlformats.org/officeDocument/2006/relationships/image" Target="../media/image5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8.png"/><Relationship Id="rId7" Type="http://schemas.microsoft.com/office/2007/relationships/hdphoto" Target="../media/hdphoto5.wdp"/><Relationship Id="rId1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6.emf"/><Relationship Id="rId5" Type="http://schemas.openxmlformats.org/officeDocument/2006/relationships/image" Target="../media/image84.png"/><Relationship Id="rId10" Type="http://schemas.openxmlformats.org/officeDocument/2006/relationships/image" Target="../media/image75.emf"/><Relationship Id="rId9" Type="http://schemas.openxmlformats.org/officeDocument/2006/relationships/image" Target="../media/image74.emf"/><Relationship Id="rId14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8.emf"/><Relationship Id="rId7" Type="http://schemas.openxmlformats.org/officeDocument/2006/relationships/image" Target="../media/image95.png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11" Type="http://schemas.openxmlformats.org/officeDocument/2006/relationships/image" Target="../media/image83.emf"/><Relationship Id="rId5" Type="http://schemas.openxmlformats.org/officeDocument/2006/relationships/image" Target="../media/image80.emf"/><Relationship Id="rId10" Type="http://schemas.openxmlformats.org/officeDocument/2006/relationships/image" Target="../media/image98.png"/><Relationship Id="rId4" Type="http://schemas.openxmlformats.org/officeDocument/2006/relationships/image" Target="../media/image79.emf"/><Relationship Id="rId9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79.emf"/><Relationship Id="rId7" Type="http://schemas.openxmlformats.org/officeDocument/2006/relationships/image" Target="../media/image103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88.emf"/><Relationship Id="rId5" Type="http://schemas.openxmlformats.org/officeDocument/2006/relationships/image" Target="../media/image101.png"/><Relationship Id="rId10" Type="http://schemas.openxmlformats.org/officeDocument/2006/relationships/image" Target="../media/image87.emf"/><Relationship Id="rId4" Type="http://schemas.openxmlformats.org/officeDocument/2006/relationships/image" Target="../media/image83.emf"/><Relationship Id="rId9" Type="http://schemas.openxmlformats.org/officeDocument/2006/relationships/image" Target="../media/image86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image" Target="../media/image95.emf"/><Relationship Id="rId3" Type="http://schemas.openxmlformats.org/officeDocument/2006/relationships/image" Target="../media/image90.emf"/><Relationship Id="rId7" Type="http://schemas.openxmlformats.org/officeDocument/2006/relationships/image" Target="../media/image92.emf"/><Relationship Id="rId12" Type="http://schemas.openxmlformats.org/officeDocument/2006/relationships/image" Target="../media/image118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9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Relationship Id="rId9" Type="http://schemas.openxmlformats.org/officeDocument/2006/relationships/image" Target="../media/image10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image" Target="../media/image105.emf"/><Relationship Id="rId7" Type="http://schemas.openxmlformats.org/officeDocument/2006/relationships/image" Target="../media/image109.emf"/><Relationship Id="rId12" Type="http://schemas.openxmlformats.org/officeDocument/2006/relationships/image" Target="../media/image138.pn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11" Type="http://schemas.openxmlformats.org/officeDocument/2006/relationships/image" Target="../media/image137.png"/><Relationship Id="rId5" Type="http://schemas.openxmlformats.org/officeDocument/2006/relationships/image" Target="../media/image107.emf"/><Relationship Id="rId10" Type="http://schemas.openxmlformats.org/officeDocument/2006/relationships/image" Target="../media/image136.png"/><Relationship Id="rId4" Type="http://schemas.openxmlformats.org/officeDocument/2006/relationships/image" Target="../media/image106.emf"/><Relationship Id="rId9" Type="http://schemas.openxmlformats.org/officeDocument/2006/relationships/image" Target="../media/image11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24.emf"/><Relationship Id="rId3" Type="http://schemas.openxmlformats.org/officeDocument/2006/relationships/image" Target="../media/image113.emf"/><Relationship Id="rId7" Type="http://schemas.openxmlformats.org/officeDocument/2006/relationships/image" Target="../media/image117.emf"/><Relationship Id="rId12" Type="http://schemas.openxmlformats.org/officeDocument/2006/relationships/image" Target="../media/image121.emf"/><Relationship Id="rId17" Type="http://schemas.openxmlformats.org/officeDocument/2006/relationships/image" Target="../media/image123.emf"/><Relationship Id="rId2" Type="http://schemas.openxmlformats.org/officeDocument/2006/relationships/image" Target="../media/image112.emf"/><Relationship Id="rId16" Type="http://schemas.openxmlformats.org/officeDocument/2006/relationships/image" Target="../media/image1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emf"/><Relationship Id="rId11" Type="http://schemas.openxmlformats.org/officeDocument/2006/relationships/image" Target="../media/image120.emf"/><Relationship Id="rId5" Type="http://schemas.openxmlformats.org/officeDocument/2006/relationships/image" Target="../media/image115.emf"/><Relationship Id="rId15" Type="http://schemas.openxmlformats.org/officeDocument/2006/relationships/image" Target="../media/image152.png"/><Relationship Id="rId10" Type="http://schemas.openxmlformats.org/officeDocument/2006/relationships/image" Target="../media/image119.emf"/><Relationship Id="rId19" Type="http://schemas.openxmlformats.org/officeDocument/2006/relationships/image" Target="../media/image125.emf"/><Relationship Id="rId4" Type="http://schemas.openxmlformats.org/officeDocument/2006/relationships/image" Target="../media/image114.emf"/><Relationship Id="rId9" Type="http://schemas.openxmlformats.org/officeDocument/2006/relationships/image" Target="../media/image118.emf"/><Relationship Id="rId14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image" Target="../media/image127.emf"/><Relationship Id="rId7" Type="http://schemas.openxmlformats.org/officeDocument/2006/relationships/image" Target="../media/image131.png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8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emf"/><Relationship Id="rId7" Type="http://schemas.openxmlformats.org/officeDocument/2006/relationships/image" Target="../media/image24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37.png"/><Relationship Id="rId3" Type="http://schemas.openxmlformats.org/officeDocument/2006/relationships/image" Target="../media/image17.emf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1.emf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49.png"/><Relationship Id="rId3" Type="http://schemas.openxmlformats.org/officeDocument/2006/relationships/image" Target="../media/image23.emf"/><Relationship Id="rId7" Type="http://schemas.openxmlformats.org/officeDocument/2006/relationships/image" Target="../media/image33.png"/><Relationship Id="rId12" Type="http://schemas.openxmlformats.org/officeDocument/2006/relationships/image" Target="../media/image44.png"/><Relationship Id="rId17" Type="http://schemas.openxmlformats.org/officeDocument/2006/relationships/image" Target="../media/image48.png"/><Relationship Id="rId2" Type="http://schemas.openxmlformats.org/officeDocument/2006/relationships/image" Target="../media/image22.emf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3.png"/><Relationship Id="rId5" Type="http://schemas.openxmlformats.org/officeDocument/2006/relationships/image" Target="../media/image28.png"/><Relationship Id="rId15" Type="http://schemas.openxmlformats.org/officeDocument/2006/relationships/image" Target="../media/image153.png"/><Relationship Id="rId10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50.png"/><Relationship Id="rId7" Type="http://schemas.openxmlformats.org/officeDocument/2006/relationships/image" Target="../media/image41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30.png"/><Relationship Id="rId10" Type="http://schemas.openxmlformats.org/officeDocument/2006/relationships/image" Target="../media/image440.png"/><Relationship Id="rId4" Type="http://schemas.openxmlformats.org/officeDocument/2006/relationships/image" Target="../media/image320.png"/><Relationship Id="rId9" Type="http://schemas.openxmlformats.org/officeDocument/2006/relationships/image" Target="../media/image4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6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841"/>
            <a:ext cx="9144000" cy="55103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31640" y="908720"/>
            <a:ext cx="781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中微子振荡的物质效应</a:t>
            </a:r>
            <a:r>
              <a:rPr lang="zh-CN" altLang="en-US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3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重正化群方程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05472" y="2060848"/>
            <a:ext cx="62646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周顺</a:t>
            </a:r>
            <a:endParaRPr lang="en-US" altLang="zh-CN" sz="28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高能所</a:t>
            </a:r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国科大</a:t>
            </a:r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31640" y="5722494"/>
            <a:ext cx="7812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粒子物理前沿问题研讨会</a:t>
            </a:r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中山大学</a:t>
            </a:r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广州</a:t>
            </a:r>
            <a:endParaRPr lang="en-US" altLang="zh-CN" sz="24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2019-01-24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 descr="https://gss3.bdstatic.com/7Po3dSag_xI4khGkpoWK1HF6hhy/baike/w%3D268%3Bg%3D0/sign=05e5d58a0224ab18e016e6310dc181f0/b3119313b07eca8032bb094b9a2397dda04483d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31609"/>
            <a:ext cx="1060326" cy="106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91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115" y="116632"/>
            <a:ext cx="6232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Matter Effects on Neutrino Oscillations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100392" y="182920"/>
            <a:ext cx="775508" cy="3953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09</a:t>
            </a:r>
            <a:endParaRPr lang="zh-CN" alt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115" y="655909"/>
            <a:ext cx="845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Establish the relationship between intrinsic and effective parameters</a:t>
            </a:r>
            <a:endParaRPr lang="zh-CN" altLang="en-US" sz="1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40876" y="1102853"/>
                <a:ext cx="5583252" cy="1014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76" y="1102853"/>
                <a:ext cx="5583252" cy="10149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868144" y="1102853"/>
                <a:ext cx="3007756" cy="1014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102853"/>
                <a:ext cx="3007756" cy="10149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716372" y="2337479"/>
                <a:ext cx="3007756" cy="1014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372" y="2337479"/>
                <a:ext cx="3007756" cy="10149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65657" y="2348880"/>
                <a:ext cx="2485053" cy="10554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altLang="zh-CN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𝒆</m:t>
                                    </m:r>
                                  </m:sub>
                                  <m:sup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zh-CN" alt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sub>
                                  <m:sup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7" y="2348880"/>
                <a:ext cx="2485053" cy="105548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5733236" y="2256440"/>
            <a:ext cx="3386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Calculate the </a:t>
            </a:r>
            <a:r>
              <a:rPr lang="en-US" altLang="zh-CN" b="1" dirty="0" err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commutators</a:t>
            </a:r>
            <a:r>
              <a:rPr lang="en-US" altLang="zh-CN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676493" y="2653794"/>
                <a:ext cx="1663083" cy="315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𝜴</m:t>
                              </m:r>
                            </m:e>
                            <m:sub>
                              <m:r>
                                <a:rPr lang="en-US" altLang="zh-CN" sz="20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𝐦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0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</m:oMath>
                  </m:oMathPara>
                </a14:m>
                <a:endParaRPr lang="zh-CN" altLang="en-US" sz="20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493" y="2653794"/>
                <a:ext cx="1663083" cy="315536"/>
              </a:xfrm>
              <a:prstGeom prst="rect">
                <a:avLst/>
              </a:prstGeom>
              <a:blipFill rotWithShape="0">
                <a:blip r:embed="rId6"/>
                <a:stretch>
                  <a:fillRect t="-25000" r="-23810"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748628" y="3064569"/>
                <a:ext cx="16037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en-US" altLang="zh-CN" sz="20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𝐯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</m:oMath>
                  </m:oMathPara>
                </a14:m>
                <a:endParaRPr lang="zh-CN" altLang="en-US" sz="20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628" y="3064569"/>
                <a:ext cx="1603772" cy="307777"/>
              </a:xfrm>
              <a:prstGeom prst="rect">
                <a:avLst/>
              </a:prstGeom>
              <a:blipFill rotWithShape="0"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0" y="3667415"/>
            <a:ext cx="9041445" cy="3040956"/>
            <a:chOff x="0" y="3667415"/>
            <a:chExt cx="9041445" cy="30409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65657" y="3735865"/>
                  <a:ext cx="3816173" cy="9840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𝒁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  <m:r>
                                        <a:rPr lang="en-US" altLang="zh-CN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𝒁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𝒁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𝒁</m:t>
                                      </m:r>
                                    </m:e>
                                    <m:sub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𝒁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𝝉𝝁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𝒁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𝝁𝝉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57" y="3735865"/>
                  <a:ext cx="3816173" cy="98405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4331577" y="3667415"/>
                  <a:ext cx="3840026" cy="11269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𝒁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  <m:r>
                                        <a:rPr lang="en-US" altLang="zh-CN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𝒁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𝒁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𝒁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𝒁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𝝉𝝁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𝒁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𝝁𝝉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1577" y="3667415"/>
                  <a:ext cx="3840026" cy="112697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140876" y="4857502"/>
                  <a:ext cx="1643399" cy="3297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zh-CN" alt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𝛼𝛽</m:t>
                            </m:r>
                          </m:sub>
                        </m:sSub>
                        <m: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76" y="4857502"/>
                  <a:ext cx="1643399" cy="32977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593" t="-1852" r="-2222" b="-240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4964570" y="4902323"/>
                  <a:ext cx="2122312" cy="6722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zh-CN" alt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𝛼𝛽</m:t>
                            </m:r>
                          </m:sub>
                        </m:sSub>
                        <m: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zh-CN" alt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zh-CN" alt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4570" y="4902323"/>
                  <a:ext cx="2122312" cy="67223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2333176" y="4868419"/>
                  <a:ext cx="2082493" cy="6722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𝛼𝛽</m:t>
                            </m:r>
                          </m:sub>
                        </m:sSub>
                        <m: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zh-CN" alt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zh-CN" alt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176" y="4868419"/>
                  <a:ext cx="2082493" cy="67223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0" y="5722535"/>
                  <a:ext cx="6808531" cy="4115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𝐃𝐞𝐭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𝒍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zh-CN" altLang="en-US" dirty="0"/>
                              <m:t> </m:t>
                            </m:r>
                          </m:e>
                        </m:d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</m:t>
                            </m:r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𝝉𝝁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Im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zh-CN" altLang="en-US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altLang="zh-CN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zh-CN" altLang="en-US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𝝉</m:t>
                                </m:r>
                                <m:r>
                                  <a:rPr lang="en-US" altLang="zh-CN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zh-CN" altLang="en-US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𝝁𝝉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</m:t>
                            </m:r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𝝉𝝁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𝟑𝟐</m:t>
                            </m:r>
                          </m:sub>
                        </m:sSub>
                        <m:r>
                          <a:rPr lang="zh-CN" alt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𝓘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722535"/>
                  <a:ext cx="6808531" cy="411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29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29179" y="6296783"/>
                  <a:ext cx="6740691" cy="4115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𝐃𝐞𝐭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𝒍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zh-CN" altLang="en-US" dirty="0"/>
                              <m:t> </m:t>
                            </m:r>
                          </m:e>
                        </m:d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</m:t>
                            </m:r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𝝉𝝁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Im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CN" altLang="en-US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altLang="zh-CN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CN" altLang="en-US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𝝉</m:t>
                                </m:r>
                                <m:r>
                                  <a:rPr lang="en-US" altLang="zh-CN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CN" altLang="en-US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𝝁𝝉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</m:t>
                            </m:r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𝝉𝝁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𝟑𝟐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zh-CN" alt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𝓘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9" y="6296783"/>
                  <a:ext cx="6740691" cy="411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t="-4478" r="-2622" b="-29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198969" y="5238441"/>
                  <a:ext cx="1585306" cy="3214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969" y="5238441"/>
                  <a:ext cx="1585306" cy="32143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538" b="-245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7003593" y="5840348"/>
                  <a:ext cx="1872307" cy="787139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zh-CN" alt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𝓘</m:t>
                                </m:r>
                              </m:e>
                            </m:acc>
                          </m:num>
                          <m:den>
                            <m:r>
                              <a:rPr lang="zh-CN" alt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𝓘</m:t>
                            </m:r>
                          </m:den>
                        </m:f>
                        <m:r>
                          <a:rPr lang="en-US" altLang="zh-CN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2000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CN" sz="20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2000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CN" sz="20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2000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CN" sz="20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𝟑𝟐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3593" y="5840348"/>
                  <a:ext cx="1872307" cy="78713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文本框 27"/>
            <p:cNvSpPr txBox="1"/>
            <p:nvPr/>
          </p:nvSpPr>
          <p:spPr>
            <a:xfrm>
              <a:off x="7301761" y="4857502"/>
              <a:ext cx="17396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Harrison &amp; Scott, PLB, 00; </a:t>
              </a:r>
            </a:p>
            <a:p>
              <a:r>
                <a:rPr lang="en-US" altLang="zh-CN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Xing, PLB, 00</a:t>
              </a:r>
              <a:endPara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559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115" y="116632"/>
            <a:ext cx="6232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Matter Effects on Neutrino Oscillations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100392" y="182920"/>
            <a:ext cx="775508" cy="3953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</a:t>
            </a:r>
            <a:endParaRPr lang="zh-CN" alt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115" y="655909"/>
            <a:ext cx="5641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Series expansion of the effective parameters</a:t>
            </a:r>
            <a:endParaRPr lang="zh-CN" altLang="en-US" sz="1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3"/>
              <p:cNvSpPr txBox="1"/>
              <p:nvPr/>
            </p:nvSpPr>
            <p:spPr>
              <a:xfrm>
                <a:off x="173930" y="1275309"/>
                <a:ext cx="5562228" cy="6370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𝟑</m:t>
                          </m:r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sSubSup>
                            <m:sSubSupPr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  <m:sup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  <m:sup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0" y="1275309"/>
                <a:ext cx="5562228" cy="63709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3"/>
              <p:cNvSpPr txBox="1"/>
              <p:nvPr/>
            </p:nvSpPr>
            <p:spPr>
              <a:xfrm>
                <a:off x="173930" y="2051076"/>
                <a:ext cx="3928831" cy="635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altLang="zh-CN" b="1" i="1">
                          <a:solidFill>
                            <a:schemeClr val="bg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𝟑</m:t>
                          </m:r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sSubSup>
                            <m:sSubSup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  <m:sup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0" y="2051076"/>
                <a:ext cx="3928831" cy="6350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3"/>
              <p:cNvSpPr txBox="1"/>
              <p:nvPr/>
            </p:nvSpPr>
            <p:spPr>
              <a:xfrm>
                <a:off x="178281" y="2831720"/>
                <a:ext cx="3278205" cy="6370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𝟑</m:t>
                          </m:r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𝟏𝟑</m:t>
                              </m:r>
                            </m:sub>
                            <m:sup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81" y="2831720"/>
                <a:ext cx="3278205" cy="6370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7"/>
              <p:cNvSpPr txBox="1"/>
              <p:nvPr/>
            </p:nvSpPr>
            <p:spPr>
              <a:xfrm>
                <a:off x="6516216" y="2051076"/>
                <a:ext cx="2479465" cy="665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up to the second </a:t>
                </a:r>
              </a:p>
              <a:p>
                <a:r>
                  <a:rPr lang="en-US" altLang="zh-CN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order of </a:t>
                </a:r>
                <a14:m>
                  <m:oMath xmlns:m="http://schemas.openxmlformats.org/officeDocument/2006/math">
                    <m:r>
                      <a:rPr lang="zh-CN" altLang="en-US" b="1" i="1">
                        <a:solidFill>
                          <a:srgbClr val="FFFF00"/>
                        </a:solidFill>
                        <a:latin typeface="Cambria Math"/>
                      </a:rPr>
                      <m:t>𝛂</m:t>
                    </m:r>
                  </m:oMath>
                </a14:m>
                <a:r>
                  <a:rPr lang="zh-CN" altLang="en-US" b="1" i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𝒔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𝟏𝟑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𝟐</m:t>
                        </m:r>
                      </m:sup>
                    </m:sSubSup>
                  </m:oMath>
                </a14:m>
                <a:endParaRPr lang="zh-CN" altLang="en-US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2051076"/>
                <a:ext cx="2479465" cy="665503"/>
              </a:xfrm>
              <a:prstGeom prst="rect">
                <a:avLst/>
              </a:prstGeom>
              <a:blipFill rotWithShape="0">
                <a:blip r:embed="rId5"/>
                <a:stretch>
                  <a:fillRect l="-2211" t="-4545"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6869344" y="1000620"/>
            <a:ext cx="1964624" cy="830997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Freund, PRD, 01; </a:t>
            </a:r>
          </a:p>
          <a:p>
            <a:r>
              <a:rPr lang="en-US" altLang="zh-CN" sz="16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Akhmedov</a:t>
            </a:r>
            <a:r>
              <a:rPr kumimoji="1"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et al., JHEP, 04</a:t>
            </a:r>
            <a:endParaRPr kumimoji="1"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7"/>
              <p:cNvSpPr txBox="1"/>
              <p:nvPr/>
            </p:nvSpPr>
            <p:spPr>
              <a:xfrm>
                <a:off x="3895338" y="2987660"/>
                <a:ext cx="5040560" cy="377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Divergent in the limits of</a:t>
                </a:r>
                <a:r>
                  <a:rPr lang="en-US" altLang="zh-CN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zh-CN" altLang="en-US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338" y="2987660"/>
                <a:ext cx="5040560" cy="377604"/>
              </a:xfrm>
              <a:prstGeom prst="rect">
                <a:avLst/>
              </a:prstGeom>
              <a:blipFill rotWithShape="0">
                <a:blip r:embed="rId6"/>
                <a:stretch>
                  <a:fillRect l="-1088" t="-4839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7"/>
          <p:cNvSpPr txBox="1"/>
          <p:nvPr/>
        </p:nvSpPr>
        <p:spPr>
          <a:xfrm>
            <a:off x="0" y="1046787"/>
            <a:ext cx="349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Eigenvalues:</a:t>
            </a:r>
            <a:endParaRPr lang="zh-CN" altLang="en-US" b="1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490789" y="1923369"/>
                <a:ext cx="1834092" cy="6594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𝛂</m:t>
                      </m:r>
                      <m:r>
                        <a:rPr lang="zh-CN" alt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/>
                                </a:rPr>
                                <m:t>𝟑</m:t>
                              </m:r>
                              <m:r>
                                <a:rPr lang="en-US" altLang="zh-CN" b="1" i="1">
                                  <a:solidFill>
                                    <a:srgbClr val="FFFF0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789" y="1923369"/>
                <a:ext cx="1834092" cy="65941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490789" y="2491870"/>
                <a:ext cx="1362809" cy="3885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𝟏𝟑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𝟐</m:t>
                          </m:r>
                        </m:sup>
                      </m:sSubSup>
                      <m:r>
                        <a:rPr lang="en-US" altLang="zh-CN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789" y="2491870"/>
                <a:ext cx="1362809" cy="38850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/>
          <p:cNvGrpSpPr/>
          <p:nvPr/>
        </p:nvGrpSpPr>
        <p:grpSpPr>
          <a:xfrm>
            <a:off x="0" y="3665465"/>
            <a:ext cx="8914824" cy="3054942"/>
            <a:chOff x="0" y="3665465"/>
            <a:chExt cx="8914824" cy="3054942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3665465"/>
              <a:ext cx="8914824" cy="3043712"/>
              <a:chOff x="0" y="3298515"/>
              <a:chExt cx="8914824" cy="3043712"/>
            </a:xfrm>
          </p:grpSpPr>
          <p:sp>
            <p:nvSpPr>
              <p:cNvPr id="15" name="文本框 7"/>
              <p:cNvSpPr txBox="1"/>
              <p:nvPr/>
            </p:nvSpPr>
            <p:spPr>
              <a:xfrm>
                <a:off x="0" y="3298515"/>
                <a:ext cx="3495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Oscillation Probabilities:</a:t>
                </a:r>
                <a:endParaRPr lang="zh-CN" altLang="en-US" b="1" i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3"/>
                  <p:cNvSpPr txBox="1"/>
                  <p:nvPr/>
                </p:nvSpPr>
                <p:spPr>
                  <a:xfrm>
                    <a:off x="187303" y="3788823"/>
                    <a:ext cx="5220532" cy="7201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𝒆𝒆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acc>
                                <m:accPr>
                                  <m:chr m:val="̂"/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zh-CN" alt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sSubSup>
                            <m:sSubSup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𝟏𝟑</m:t>
                              </m:r>
                            </m:sub>
                            <m:sup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𝑨</m:t>
                                          </m:r>
                                        </m:e>
                                      </m:acc>
                                      <m:r>
                                        <a:rPr lang="en-US" altLang="zh-CN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zh-CN" altLang="en-US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文本框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303" y="3788823"/>
                    <a:ext cx="5220532" cy="720197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3"/>
                  <p:cNvSpPr txBox="1"/>
                  <p:nvPr/>
                </p:nvSpPr>
                <p:spPr>
                  <a:xfrm>
                    <a:off x="173930" y="4832103"/>
                    <a:ext cx="5476884" cy="7201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zh-CN" alt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  <m:sup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acc>
                                <m:accPr>
                                  <m:chr m:val="̂"/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zh-CN" alt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sSubSup>
                            <m:sSubSup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𝟏𝟑</m:t>
                              </m:r>
                            </m:sub>
                            <m:sup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  <m:sup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𝑨</m:t>
                                          </m:r>
                                        </m:e>
                                      </m:acc>
                                      <m:r>
                                        <a:rPr lang="en-US" altLang="zh-CN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zh-CN" altLang="en-US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文本框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930" y="4832103"/>
                    <a:ext cx="5476884" cy="72019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3"/>
                  <p:cNvSpPr txBox="1"/>
                  <p:nvPr/>
                </p:nvSpPr>
                <p:spPr>
                  <a:xfrm>
                    <a:off x="497596" y="5711477"/>
                    <a:ext cx="5739392" cy="63075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zh-CN" alt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𝟏𝟑</m:t>
                              </m:r>
                            </m:sub>
                          </m:sSub>
                          <m:r>
                            <a:rPr lang="en-US" altLang="zh-CN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  <m:r>
                            <a:rPr lang="en-US" altLang="zh-CN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</m:d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zh-CN" alt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den>
                          </m:f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  <m:r>
                                <a:rPr lang="en-US" altLang="zh-CN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zh-CN" altLang="en-US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文本框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596" y="5711477"/>
                    <a:ext cx="5739392" cy="63075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7"/>
                  <p:cNvSpPr txBox="1"/>
                  <p:nvPr/>
                </p:nvSpPr>
                <p:spPr>
                  <a:xfrm>
                    <a:off x="6516216" y="3722283"/>
                    <a:ext cx="2317752" cy="6546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Finite in the limits </a:t>
                    </a:r>
                  </a:p>
                  <a:p>
                    <a:pPr algn="ctr"/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a14:m>
                    <a:r>
                      <a:rPr lang="en-US" altLang="zh-CN" b="1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and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a14:m>
                    <a:endParaRPr lang="zh-CN" altLang="en-US" b="1" dirty="0">
                      <a:solidFill>
                        <a:srgbClr val="FFFF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9" name="文本框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6216" y="3722283"/>
                    <a:ext cx="2317752" cy="654603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368" t="-5607" r="-2368" b="-1495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7"/>
                  <p:cNvSpPr txBox="1"/>
                  <p:nvPr/>
                </p:nvSpPr>
                <p:spPr>
                  <a:xfrm>
                    <a:off x="6597071" y="4730536"/>
                    <a:ext cx="2317753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Valid only when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𝚫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a14:m>
                    <a:r>
                      <a:rPr lang="en-US" altLang="zh-CN" b="1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-driven </a:t>
                    </a:r>
                    <a:r>
                      <a:rPr lang="en-US" altLang="zh-CN" b="1" dirty="0" err="1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osci</a:t>
                    </a:r>
                    <a:r>
                      <a:rPr lang="en-US" altLang="zh-CN" b="1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. </a:t>
                    </a:r>
                  </a:p>
                  <a:p>
                    <a:r>
                      <a:rPr lang="en-US" altLang="zh-CN" b="1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are small </a:t>
                    </a:r>
                    <a14:m>
                      <m:oMath xmlns:m="http://schemas.openxmlformats.org/officeDocument/2006/math">
                        <m:r>
                          <a:rPr lang="zh-CN" alt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𝛂𝚫</m:t>
                        </m:r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≪</m:t>
                        </m:r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a14:m>
                    <a:endParaRPr lang="zh-CN" altLang="en-US" b="1" dirty="0">
                      <a:solidFill>
                        <a:srgbClr val="FFFF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20" name="文本框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7071" y="4730536"/>
                    <a:ext cx="2317753" cy="923330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2105" t="-3289" b="-92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6991539" y="6052724"/>
                  <a:ext cx="1296573" cy="66768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𝚫</m:t>
                        </m:r>
                        <m:r>
                          <a:rPr lang="zh-CN" alt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f>
                          <m:fPr>
                            <m:ctrlP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000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𝚫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𝟑𝟏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𝑬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1539" y="6052724"/>
                  <a:ext cx="1296573" cy="667683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01718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115" y="116632"/>
            <a:ext cx="7757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Differential Way to Understand Matter Effects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100392" y="182920"/>
            <a:ext cx="775508" cy="3953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11</a:t>
            </a:r>
            <a:endParaRPr lang="zh-CN" alt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7504" y="764704"/>
                <a:ext cx="4968551" cy="1014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764704"/>
                <a:ext cx="4968551" cy="10149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436096" y="792553"/>
                <a:ext cx="3633368" cy="1014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792553"/>
                <a:ext cx="3633368" cy="10149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箭头 7"/>
          <p:cNvSpPr/>
          <p:nvPr/>
        </p:nvSpPr>
        <p:spPr>
          <a:xfrm>
            <a:off x="5112059" y="1158072"/>
            <a:ext cx="288033" cy="22822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107504" y="2349226"/>
            <a:ext cx="6552728" cy="122240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-9216" y="1879778"/>
            <a:ext cx="7726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Take the derivative of the effective Hamiltonian with respect to </a:t>
            </a:r>
            <a:r>
              <a:rPr lang="en-US" altLang="zh-CN" b="1" i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200" b="1" i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731224" y="2374033"/>
                <a:ext cx="2521296" cy="1126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en-US" altLang="zh-CN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US" altLang="zh-CN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 smtClean="0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 smtClean="0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 smtClean="0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en-US" altLang="zh-CN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6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224" y="2374033"/>
                <a:ext cx="2521296" cy="11269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5985" y="3717032"/>
            <a:ext cx="9067336" cy="3000893"/>
            <a:chOff x="5985" y="3717032"/>
            <a:chExt cx="9067336" cy="3000893"/>
          </a:xfrm>
        </p:grpSpPr>
        <p:sp>
          <p:nvSpPr>
            <p:cNvPr id="14" name="矩形 13"/>
            <p:cNvSpPr/>
            <p:nvPr/>
          </p:nvSpPr>
          <p:spPr>
            <a:xfrm>
              <a:off x="5985" y="3717032"/>
              <a:ext cx="61054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 complete set of differential equations (“RGEs”)</a:t>
              </a:r>
              <a:endParaRPr lang="zh-CN" altLang="en-US" sz="12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>
              <a:lum bright="-20000" contrast="40000"/>
            </a:blip>
            <a:stretch>
              <a:fillRect/>
            </a:stretch>
          </p:blipFill>
          <p:spPr>
            <a:xfrm>
              <a:off x="124796" y="4302388"/>
              <a:ext cx="5023268" cy="193567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>
              <a:lum bright="-20000" contrast="40000"/>
            </a:blip>
            <a:stretch>
              <a:fillRect/>
            </a:stretch>
          </p:blipFill>
          <p:spPr>
            <a:xfrm>
              <a:off x="6309604" y="4302387"/>
              <a:ext cx="2763717" cy="193567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6516216" y="3730059"/>
                  <a:ext cx="2178444" cy="4617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000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000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𝚫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  <m:r>
                          <a:rPr lang="en-US" altLang="zh-CN" sz="20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Sup>
                          <m:sSubSupPr>
                            <m:ctrlPr>
                              <a:rPr lang="en-US" altLang="zh-CN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altLang="zh-CN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zh-CN" altLang="en-US" b="1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6216" y="3730059"/>
                  <a:ext cx="2178444" cy="46179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5263" b="-92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155118" y="4808557"/>
              <a:ext cx="121610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Electron </a:t>
              </a:r>
            </a:p>
            <a:p>
              <a:r>
                <a:rPr lang="en-US" altLang="zh-CN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flavor is </a:t>
              </a:r>
            </a:p>
            <a:p>
              <a:r>
                <a:rPr lang="en-US" altLang="zh-CN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SPECIAL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02439" y="6348593"/>
              <a:ext cx="8694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S.H. Chiu &amp; T.K. </a:t>
              </a:r>
              <a:r>
                <a:rPr lang="en-US" altLang="zh-CN" b="1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Kuo</a:t>
              </a:r>
              <a:r>
                <a:rPr lang="en-US" altLang="zh-CN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PRD 2018; Z.Z. Xing, S. Zhou &amp; Y.L. Zhou, JHEP 2018</a:t>
              </a:r>
              <a:endPara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106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115" y="116632"/>
            <a:ext cx="7757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Differential Way to Understand Matter Effects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100392" y="182920"/>
            <a:ext cx="775508" cy="3953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12</a:t>
            </a:r>
            <a:endParaRPr lang="zh-CN" alt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357398" y="764704"/>
            <a:ext cx="7698627" cy="74525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292" y="796598"/>
            <a:ext cx="12187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Diff.</a:t>
            </a:r>
          </a:p>
          <a:p>
            <a:r>
              <a:rPr lang="en-US" altLang="zh-CN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Invariant</a:t>
            </a:r>
            <a:endParaRPr lang="zh-CN" altLang="en-US" sz="1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00787" y="4221088"/>
            <a:ext cx="8955238" cy="246862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123728" y="908720"/>
            <a:ext cx="25922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9115" y="1667313"/>
            <a:ext cx="9037182" cy="2384001"/>
            <a:chOff x="19115" y="1667313"/>
            <a:chExt cx="9037182" cy="238400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lum bright="-20000" contrast="40000"/>
            </a:blip>
            <a:stretch>
              <a:fillRect/>
            </a:stretch>
          </p:blipFill>
          <p:spPr>
            <a:xfrm>
              <a:off x="3491528" y="1667313"/>
              <a:ext cx="5564769" cy="238400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87" y="2817579"/>
              <a:ext cx="3249329" cy="68673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>
              <a:lum bright="-20000" contrast="40000"/>
            </a:blip>
            <a:stretch>
              <a:fillRect/>
            </a:stretch>
          </p:blipFill>
          <p:spPr>
            <a:xfrm>
              <a:off x="100787" y="1699170"/>
              <a:ext cx="3252911" cy="49254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9115" y="2312079"/>
              <a:ext cx="35713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Jarlskog</a:t>
              </a:r>
              <a:r>
                <a:rPr lang="en-US" altLang="zh-CN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rephrasing invariant</a:t>
              </a:r>
              <a:endParaRPr lang="zh-CN" altLang="en-US" sz="1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5292" y="3639744"/>
              <a:ext cx="33048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Differential Invariant</a:t>
              </a:r>
              <a:endParaRPr lang="zh-CN" altLang="en-US" sz="1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999791" y="2906697"/>
              <a:ext cx="1627993" cy="4194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878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07504" y="692696"/>
            <a:ext cx="8865215" cy="561662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115" y="116632"/>
            <a:ext cx="7528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Numerical Solutions to Mixing Matrix Elements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100392" y="182920"/>
            <a:ext cx="775508" cy="3953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13</a:t>
            </a:r>
            <a:endParaRPr lang="zh-CN" alt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114" y="6423719"/>
            <a:ext cx="9124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Evolution of the mixing matrix elements in the NO case (input global-fit data)</a:t>
            </a:r>
          </a:p>
        </p:txBody>
      </p:sp>
    </p:spTree>
    <p:extLst>
      <p:ext uri="{BB962C8B-B14F-4D97-AF65-F5344CB8AC3E}">
        <p14:creationId xmlns:p14="http://schemas.microsoft.com/office/powerpoint/2010/main" val="3292125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9115" y="116632"/>
            <a:ext cx="675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Numerical Solutions to Mixing Parameters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100392" y="182920"/>
            <a:ext cx="775508" cy="3953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14</a:t>
            </a:r>
            <a:endParaRPr lang="zh-CN" alt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403648" y="769075"/>
                <a:ext cx="7745390" cy="1149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</m:acc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</m:acc>
                                  </m:sup>
                                </m:sSup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  <m:r>
                                  <a:rPr lang="en-US" altLang="zh-CN" sz="2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</m:acc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CN" sz="2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</m:acc>
                                  </m:sup>
                                </m:sSup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  <m:r>
                                  <a:rPr lang="en-US" altLang="zh-CN" sz="2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</m:acc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769075"/>
                <a:ext cx="7745390" cy="11496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9115" y="1342509"/>
            <a:ext cx="20369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Standard</a:t>
            </a:r>
          </a:p>
          <a:p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Parametrization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300" y="699449"/>
            <a:ext cx="1064324" cy="617797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9556" y="2132856"/>
            <a:ext cx="9086069" cy="4634020"/>
            <a:chOff x="9556" y="2132856"/>
            <a:chExt cx="9086069" cy="4634020"/>
          </a:xfrm>
        </p:grpSpPr>
        <p:sp>
          <p:nvSpPr>
            <p:cNvPr id="11" name="文本框 10"/>
            <p:cNvSpPr txBox="1"/>
            <p:nvPr/>
          </p:nvSpPr>
          <p:spPr>
            <a:xfrm>
              <a:off x="9556" y="6104879"/>
              <a:ext cx="41990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Z.Z. Xing, S. Zhou &amp; Y.L. Zhou, JHEP, 18</a:t>
              </a:r>
              <a:endPara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矩形 11"/>
                <p:cNvSpPr/>
                <p:nvPr/>
              </p:nvSpPr>
              <p:spPr>
                <a:xfrm>
                  <a:off x="19115" y="5512067"/>
                  <a:ext cx="4179965" cy="6079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6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Evolution of {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zh-CN" alt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𝟏𝟑</m:t>
                          </m:r>
                        </m:sub>
                      </m:sSub>
                    </m:oMath>
                  </a14:m>
                  <a:r>
                    <a:rPr lang="en-US" altLang="zh-CN" sz="16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zh-CN" altLang="en-US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altLang="zh-CN" sz="16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} and {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zh-CN" altLang="en-US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𝟐𝟏</m:t>
                          </m:r>
                        </m:sub>
                      </m:sSub>
                    </m:oMath>
                  </a14:m>
                  <a:r>
                    <a:rPr lang="en-US" altLang="zh-CN" sz="16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,</a:t>
                  </a:r>
                  <a:r>
                    <a:rPr lang="en-US" altLang="zh-CN" sz="1600" b="1" dirty="0">
                      <a:solidFill>
                        <a:schemeClr val="bg1"/>
                      </a:solidFill>
                      <a:ea typeface="微软雅黑" panose="020B0503020204020204" pitchFamily="34" charset="-12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zh-CN" altLang="en-US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altLang="zh-CN" sz="16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,</a:t>
                  </a:r>
                  <a:r>
                    <a:rPr lang="en-US" altLang="zh-CN" sz="1600" b="1" dirty="0">
                      <a:solidFill>
                        <a:schemeClr val="bg1"/>
                      </a:solidFill>
                      <a:ea typeface="微软雅黑" panose="020B0503020204020204" pitchFamily="34" charset="-12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zh-CN" altLang="en-US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altLang="zh-CN" sz="16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} </a:t>
                  </a:r>
                  <a:r>
                    <a:rPr lang="en-US" altLang="zh-CN" sz="16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is independent </a:t>
                  </a:r>
                  <a:r>
                    <a:rPr lang="en-US" altLang="zh-CN" sz="16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zh-CN" altLang="en-US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en-US" altLang="zh-CN" sz="16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and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</m:acc>
                    </m:oMath>
                  </a14:m>
                  <a:r>
                    <a:rPr lang="en-US" altLang="zh-CN" sz="16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</a:t>
                  </a:r>
                </a:p>
              </p:txBody>
            </p:sp>
          </mc:Choice>
          <mc:Fallback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15" y="5512067"/>
                  <a:ext cx="4179965" cy="60792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29" t="-2000" r="-1895" b="-1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组合 16"/>
            <p:cNvGrpSpPr/>
            <p:nvPr/>
          </p:nvGrpSpPr>
          <p:grpSpPr>
            <a:xfrm>
              <a:off x="94625" y="2132856"/>
              <a:ext cx="9001000" cy="4634020"/>
              <a:chOff x="94625" y="2132856"/>
              <a:chExt cx="9001000" cy="4634020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9">
                <a:lum bright="-20000" contrast="40000"/>
              </a:blip>
              <a:stretch>
                <a:fillRect/>
              </a:stretch>
            </p:blipFill>
            <p:spPr>
              <a:xfrm>
                <a:off x="4199081" y="2132856"/>
                <a:ext cx="4896544" cy="4634020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10">
                <a:lum bright="-20000" contrast="40000"/>
              </a:blip>
              <a:stretch>
                <a:fillRect/>
              </a:stretch>
            </p:blipFill>
            <p:spPr>
              <a:xfrm>
                <a:off x="94625" y="2134070"/>
                <a:ext cx="4050435" cy="1811120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11">
                <a:lum bright="-20000" contrast="40000"/>
              </a:blip>
              <a:stretch>
                <a:fillRect/>
              </a:stretch>
            </p:blipFill>
            <p:spPr>
              <a:xfrm>
                <a:off x="94625" y="4019477"/>
                <a:ext cx="2677175" cy="141830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矩形 2"/>
                  <p:cNvSpPr/>
                  <p:nvPr/>
                </p:nvSpPr>
                <p:spPr>
                  <a:xfrm>
                    <a:off x="2934600" y="3968740"/>
                    <a:ext cx="1097801" cy="34842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600" b="1" dirty="0">
                        <a:solidFill>
                          <a:srgbClr val="FFFF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{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16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16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𝜽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𝟏𝟑</m:t>
                            </m:r>
                          </m:sub>
                        </m:sSub>
                      </m:oMath>
                    </a14:m>
                    <a:r>
                      <a:rPr lang="en-US" altLang="zh-CN" sz="1600" b="1" dirty="0">
                        <a:solidFill>
                          <a:srgbClr val="FFFF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,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16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16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𝜽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𝟏𝟐</m:t>
                            </m:r>
                          </m:sub>
                        </m:sSub>
                      </m:oMath>
                    </a14:m>
                    <a:r>
                      <a:rPr lang="en-US" altLang="zh-CN" sz="1600" b="1" dirty="0">
                        <a:solidFill>
                          <a:srgbClr val="FFFF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} </a:t>
                    </a:r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3" name="矩形 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4600" y="3968740"/>
                    <a:ext cx="1097801" cy="34842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2778" t="-3509" r="-2222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矩形 12"/>
                  <p:cNvSpPr/>
                  <p:nvPr/>
                </p:nvSpPr>
                <p:spPr>
                  <a:xfrm>
                    <a:off x="2724132" y="4406998"/>
                    <a:ext cx="1592937" cy="34560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600" b="1" dirty="0">
                        <a:solidFill>
                          <a:srgbClr val="FFFF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{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16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16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𝚫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𝟐𝟏</m:t>
                            </m:r>
                          </m:sub>
                        </m:sSub>
                      </m:oMath>
                    </a14:m>
                    <a:r>
                      <a:rPr lang="en-US" altLang="zh-CN" sz="1600" b="1" dirty="0">
                        <a:solidFill>
                          <a:srgbClr val="FFFF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,</a:t>
                    </a:r>
                    <a:r>
                      <a:rPr lang="en-US" altLang="zh-CN" sz="1600" b="1" dirty="0">
                        <a:solidFill>
                          <a:srgbClr val="FFFF00"/>
                        </a:solidFill>
                        <a:ea typeface="微软雅黑" panose="020B0503020204020204" pitchFamily="34" charset="-122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16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16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𝚫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𝟑𝟏</m:t>
                            </m:r>
                          </m:sub>
                        </m:sSub>
                      </m:oMath>
                    </a14:m>
                    <a:r>
                      <a:rPr lang="en-US" altLang="zh-CN" sz="1600" b="1" dirty="0">
                        <a:solidFill>
                          <a:srgbClr val="FFFF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,</a:t>
                    </a:r>
                    <a:r>
                      <a:rPr lang="en-US" altLang="zh-CN" sz="1600" b="1" dirty="0">
                        <a:solidFill>
                          <a:srgbClr val="FFFF00"/>
                        </a:solidFill>
                        <a:ea typeface="微软雅黑" panose="020B0503020204020204" pitchFamily="34" charset="-122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16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16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𝚫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𝟑𝟐</m:t>
                            </m:r>
                          </m:sub>
                        </m:sSub>
                      </m:oMath>
                    </a14:m>
                    <a:r>
                      <a:rPr lang="en-US" altLang="zh-CN" sz="1600" b="1" dirty="0">
                        <a:solidFill>
                          <a:srgbClr val="FFFF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} </a:t>
                    </a:r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3" name="矩形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4132" y="4406998"/>
                    <a:ext cx="1592937" cy="345607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2299" t="-3509" r="-1149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下箭头 13"/>
              <p:cNvSpPr/>
              <p:nvPr/>
            </p:nvSpPr>
            <p:spPr>
              <a:xfrm>
                <a:off x="3309088" y="4829599"/>
                <a:ext cx="310524" cy="332579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14"/>
                  <p:cNvSpPr/>
                  <p:nvPr/>
                </p:nvSpPr>
                <p:spPr>
                  <a:xfrm>
                    <a:off x="3040190" y="5123096"/>
                    <a:ext cx="890500" cy="35182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600" b="1" dirty="0" smtClean="0">
                        <a:solidFill>
                          <a:srgbClr val="FFFF00"/>
                        </a:solidFill>
                        <a:ea typeface="微软雅黑" panose="020B0503020204020204" pitchFamily="34" charset="-122"/>
                      </a:rPr>
                      <a:t>{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16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16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𝜽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𝟐𝟑</m:t>
                            </m:r>
                          </m:sub>
                        </m:sSub>
                      </m:oMath>
                    </a14:m>
                    <a:r>
                      <a:rPr lang="en-US" altLang="zh-CN" sz="1600" b="1" dirty="0" smtClean="0">
                        <a:solidFill>
                          <a:srgbClr val="FFFF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, </a:t>
                    </a:r>
                    <a14:m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CN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</m:acc>
                      </m:oMath>
                    </a14:m>
                    <a:r>
                      <a:rPr lang="en-US" altLang="zh-CN" sz="1600" b="1" dirty="0" smtClean="0">
                        <a:solidFill>
                          <a:srgbClr val="FFFF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}</a:t>
                    </a:r>
                    <a:endParaRPr lang="zh-CN" altLang="en-US" sz="1600" dirty="0">
                      <a:solidFill>
                        <a:srgbClr val="FFFF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矩形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190" y="5123096"/>
                    <a:ext cx="890500" cy="351828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4110" t="-1724" r="-23973" b="-2241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6" name="矩形 15"/>
          <p:cNvSpPr/>
          <p:nvPr/>
        </p:nvSpPr>
        <p:spPr>
          <a:xfrm>
            <a:off x="0" y="6422034"/>
            <a:ext cx="41450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 analytical solutions possible ???</a:t>
            </a:r>
          </a:p>
        </p:txBody>
      </p:sp>
    </p:spTree>
    <p:extLst>
      <p:ext uri="{BB962C8B-B14F-4D97-AF65-F5344CB8AC3E}">
        <p14:creationId xmlns:p14="http://schemas.microsoft.com/office/powerpoint/2010/main" val="1207994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115" y="116632"/>
            <a:ext cx="453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Analytical Solutions to RGEs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100392" y="182920"/>
            <a:ext cx="775508" cy="3953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15</a:t>
            </a:r>
            <a:endParaRPr lang="zh-CN" alt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79512" y="1075743"/>
            <a:ext cx="6264696" cy="15662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865" y="623026"/>
            <a:ext cx="4959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Series expansion of mass eigenvalues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6732240" y="1075743"/>
            <a:ext cx="1964624" cy="830997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Freund, PRD, 01; </a:t>
            </a:r>
          </a:p>
          <a:p>
            <a:r>
              <a:rPr lang="en-US" altLang="zh-CN" sz="16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Akhmedov</a:t>
            </a:r>
            <a:r>
              <a:rPr kumimoji="1"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et al., JHEP, 04</a:t>
            </a:r>
            <a:endParaRPr kumimoji="1"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95767" y="1960837"/>
            <a:ext cx="2540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 a starting point</a:t>
            </a:r>
          </a:p>
        </p:txBody>
      </p:sp>
      <p:sp>
        <p:nvSpPr>
          <p:cNvPr id="19" name="矩形 18"/>
          <p:cNvSpPr/>
          <p:nvPr/>
        </p:nvSpPr>
        <p:spPr>
          <a:xfrm>
            <a:off x="6414397" y="2276611"/>
            <a:ext cx="27296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X. Wang, S. Zhou, to appear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 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9737" y="2696125"/>
            <a:ext cx="9078767" cy="4074860"/>
            <a:chOff x="29737" y="2696125"/>
            <a:chExt cx="9078767" cy="407486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lum bright="-20000" contrast="40000"/>
            </a:blip>
            <a:stretch>
              <a:fillRect/>
            </a:stretch>
          </p:blipFill>
          <p:spPr>
            <a:xfrm>
              <a:off x="5148064" y="2696125"/>
              <a:ext cx="3888432" cy="142748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lum bright="-20000" contrast="40000"/>
            </a:blip>
            <a:stretch>
              <a:fillRect/>
            </a:stretch>
          </p:blipFill>
          <p:spPr>
            <a:xfrm>
              <a:off x="183378" y="5590474"/>
              <a:ext cx="2732438" cy="65191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lum bright="-20000" contrast="40000"/>
            </a:blip>
            <a:stretch>
              <a:fillRect/>
            </a:stretch>
          </p:blipFill>
          <p:spPr>
            <a:xfrm>
              <a:off x="2985067" y="5588431"/>
              <a:ext cx="6051430" cy="65614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>
              <a:lum bright="-20000" contrast="40000"/>
            </a:blip>
            <a:stretch>
              <a:fillRect/>
            </a:stretch>
          </p:blipFill>
          <p:spPr>
            <a:xfrm>
              <a:off x="4499992" y="4177705"/>
              <a:ext cx="4536504" cy="12956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183378" y="3191585"/>
                  <a:ext cx="3227935" cy="2832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𝚫</m:t>
                            </m:r>
                          </m:e>
                          <m:sub>
                            <m:r>
                              <a:rPr lang="en-US" altLang="zh-CN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𝐜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𝚫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𝟑𝟏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𝐜𝐨𝐬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b="1" i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𝚫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altLang="zh-CN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𝐬𝐢𝐧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378" y="3191585"/>
                  <a:ext cx="3227935" cy="28321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32" t="-6522" r="-377" b="-17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矩形 13"/>
            <p:cNvSpPr/>
            <p:nvPr/>
          </p:nvSpPr>
          <p:spPr>
            <a:xfrm>
              <a:off x="41865" y="2713062"/>
              <a:ext cx="49597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Introduce a new mass-squared difference</a:t>
              </a:r>
            </a:p>
          </p:txBody>
        </p:sp>
        <p:sp>
          <p:nvSpPr>
            <p:cNvPr id="15" name="Text Box 10"/>
            <p:cNvSpPr txBox="1">
              <a:spLocks noChangeArrowheads="1"/>
            </p:cNvSpPr>
            <p:nvPr/>
          </p:nvSpPr>
          <p:spPr bwMode="auto">
            <a:xfrm>
              <a:off x="29737" y="3536787"/>
              <a:ext cx="4901920" cy="584775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CN" sz="1600" b="1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</a:rPr>
                <a:t>Minakata</a:t>
              </a:r>
              <a:r>
                <a:rPr lang="en-US" altLang="zh-CN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</a:rPr>
                <a:t>, Parke, JHEP, 16; </a:t>
              </a:r>
            </a:p>
            <a:p>
              <a:r>
                <a:rPr lang="en-US" altLang="zh-CN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</a:rPr>
                <a:t>Y.F. Li, J. Zhang, S. Zhou, J.Y. Zhu, JHEP, 16</a:t>
              </a:r>
              <a:endParaRPr kumimoji="1"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8">
              <a:lum bright="-20000" contrast="40000"/>
            </a:blip>
            <a:stretch>
              <a:fillRect/>
            </a:stretch>
          </p:blipFill>
          <p:spPr>
            <a:xfrm>
              <a:off x="173995" y="4236645"/>
              <a:ext cx="3264808" cy="1236703"/>
            </a:xfrm>
            <a:prstGeom prst="rect">
              <a:avLst/>
            </a:prstGeom>
          </p:spPr>
        </p:pic>
        <p:sp>
          <p:nvSpPr>
            <p:cNvPr id="9" name="右箭头 8"/>
            <p:cNvSpPr/>
            <p:nvPr/>
          </p:nvSpPr>
          <p:spPr>
            <a:xfrm>
              <a:off x="3635896" y="4681260"/>
              <a:ext cx="648072" cy="31261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3565304" y="3153497"/>
                  <a:ext cx="15095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𝐜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𝚫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𝟐𝟏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𝚫</m:t>
                            </m:r>
                          </m:e>
                          <m:sub>
                            <m:r>
                              <a:rPr lang="en-US" altLang="zh-CN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𝐜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04" y="3153497"/>
                  <a:ext cx="150951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125800" y="6309320"/>
                  <a:ext cx="898270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b="1" dirty="0" smtClean="0">
                      <a:solidFill>
                        <a:srgbClr val="FFFF00"/>
                      </a:solidFill>
                      <a:ea typeface="Cambria Math" panose="02040503050406030204" pitchFamily="18" charset="0"/>
                    </a:rPr>
                    <a:t>Note</a:t>
                  </a:r>
                  <a:r>
                    <a:rPr lang="en-US" altLang="zh-CN" sz="2000" b="1" dirty="0" smtClean="0">
                      <a:solidFill>
                        <a:srgbClr val="FFFF00"/>
                      </a:solidFill>
                      <a:ea typeface="Cambria Math" panose="02040503050406030204" pitchFamily="18" charset="0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altLang="zh-CN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en-US" altLang="zh-CN" b="1" dirty="0" smtClean="0">
                      <a:solidFill>
                        <a:srgbClr val="FFFF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is given by the formula in the limit of two-flavor neutrino mixing  </a:t>
                  </a: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00" y="6309320"/>
                  <a:ext cx="8982704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086" t="-10526" r="-475" b="-28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1">
              <a:lum bright="-20000" contrast="40000"/>
            </a:blip>
            <a:stretch>
              <a:fillRect/>
            </a:stretch>
          </p:blipFill>
          <p:spPr>
            <a:xfrm>
              <a:off x="6640668" y="3794992"/>
              <a:ext cx="2277059" cy="277583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05170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115" y="116632"/>
            <a:ext cx="453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Analytical Solutions to RGEs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100392" y="182920"/>
            <a:ext cx="775508" cy="3953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16</a:t>
            </a:r>
            <a:endParaRPr lang="zh-CN" alt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79512" y="692696"/>
            <a:ext cx="5123354" cy="33843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5568421" y="1124744"/>
            <a:ext cx="3319939" cy="79208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436096" y="627049"/>
            <a:ext cx="2293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Analytical result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5568421" y="2045195"/>
            <a:ext cx="3319939" cy="40471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43" name="组合 42"/>
          <p:cNvGrpSpPr/>
          <p:nvPr/>
        </p:nvGrpSpPr>
        <p:grpSpPr>
          <a:xfrm>
            <a:off x="971600" y="1233891"/>
            <a:ext cx="2016224" cy="682941"/>
            <a:chOff x="971600" y="827104"/>
            <a:chExt cx="2016224" cy="68294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971600" y="996381"/>
              <a:ext cx="50405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1680376" y="827104"/>
              <a:ext cx="119644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706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Analytical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971600" y="1340768"/>
              <a:ext cx="50405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679090" y="1171491"/>
              <a:ext cx="130873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706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Numerical</a:t>
              </a:r>
              <a:endParaRPr lang="en-US" altLang="zh-CN" b="1" dirty="0" smtClean="0">
                <a:solidFill>
                  <a:srgbClr val="07060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3563888" y="3017489"/>
            <a:ext cx="15841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0706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antineutrino</a:t>
            </a:r>
            <a:endParaRPr lang="en-US" altLang="zh-CN" b="1" dirty="0" smtClean="0">
              <a:solidFill>
                <a:srgbClr val="0706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815058" y="1018341"/>
            <a:ext cx="10957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0706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neutrino</a:t>
            </a:r>
            <a:endParaRPr lang="en-US" altLang="zh-CN" b="1" dirty="0" smtClean="0">
              <a:solidFill>
                <a:srgbClr val="0706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245477" y="2175772"/>
                <a:ext cx="284345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Resonance 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16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𝐜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𝐜𝐨𝐬𝟐</m:t>
                    </m:r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𝟏𝟑</m:t>
                        </m:r>
                      </m:sub>
                    </m:sSub>
                  </m:oMath>
                </a14:m>
                <a:endParaRPr lang="en-US" altLang="zh-CN" b="1" dirty="0" smtClean="0">
                  <a:solidFill>
                    <a:srgbClr val="0706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477" y="2175772"/>
                <a:ext cx="2843458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1071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>
            <a:off x="768455" y="2123497"/>
            <a:ext cx="4320480" cy="10939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5364088" y="2564904"/>
                <a:ext cx="3725251" cy="1239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𝐜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b="1" i="1" dirty="0" smtClean="0">
                  <a:solidFill>
                    <a:srgbClr val="FFFF0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=6</m:t>
                      </m:r>
                      <m:r>
                        <a:rPr lang="en-US" altLang="zh-CN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cm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MeV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2564904"/>
                <a:ext cx="3725251" cy="12396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/>
          <p:cNvSpPr/>
          <p:nvPr/>
        </p:nvSpPr>
        <p:spPr>
          <a:xfrm>
            <a:off x="6545180" y="2652514"/>
            <a:ext cx="2625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Order of magnitude</a:t>
            </a:r>
          </a:p>
        </p:txBody>
      </p:sp>
      <p:sp>
        <p:nvSpPr>
          <p:cNvPr id="25" name="矩形 24"/>
          <p:cNvSpPr/>
          <p:nvPr/>
        </p:nvSpPr>
        <p:spPr>
          <a:xfrm>
            <a:off x="5376546" y="3789040"/>
            <a:ext cx="3767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Earth, </a:t>
            </a:r>
            <a:r>
              <a:rPr lang="en-US" altLang="zh-CN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b="1" baseline="-25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~1 for </a:t>
            </a:r>
            <a:r>
              <a:rPr lang="en-US" altLang="zh-CN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10 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GeV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2240" y="4380757"/>
            <a:ext cx="8872248" cy="2170489"/>
            <a:chOff x="92240" y="4380757"/>
            <a:chExt cx="8872248" cy="21704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92240" y="4380757"/>
                  <a:ext cx="3384376" cy="4124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 smtClean="0">
                      <a:solidFill>
                        <a:srgbClr val="FFFF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Analytical solution to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0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zh-CN" altLang="en-US" sz="20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altLang="zh-CN" sz="2000" b="1" dirty="0" smtClean="0">
                      <a:solidFill>
                        <a:srgbClr val="FFFF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40" y="4380757"/>
                  <a:ext cx="3384376" cy="41248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441" t="-8955" b="-22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8">
              <a:lum bright="-20000" contrast="40000"/>
            </a:blip>
            <a:stretch>
              <a:fillRect/>
            </a:stretch>
          </p:blipFill>
          <p:spPr>
            <a:xfrm>
              <a:off x="245593" y="5958138"/>
              <a:ext cx="3077669" cy="593108"/>
            </a:xfrm>
            <a:prstGeom prst="rect">
              <a:avLst/>
            </a:prstGeom>
          </p:spPr>
        </p:pic>
        <p:grpSp>
          <p:nvGrpSpPr>
            <p:cNvPr id="41" name="组合 40"/>
            <p:cNvGrpSpPr/>
            <p:nvPr/>
          </p:nvGrpSpPr>
          <p:grpSpPr>
            <a:xfrm>
              <a:off x="3724454" y="4464876"/>
              <a:ext cx="5240034" cy="2085993"/>
              <a:chOff x="3646546" y="4464876"/>
              <a:chExt cx="5240034" cy="2085993"/>
            </a:xfrm>
          </p:grpSpPr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9">
                <a:lum bright="-20000" contrast="40000"/>
              </a:blip>
              <a:stretch>
                <a:fillRect/>
              </a:stretch>
            </p:blipFill>
            <p:spPr>
              <a:xfrm>
                <a:off x="3646546" y="4464876"/>
                <a:ext cx="5240034" cy="2085993"/>
              </a:xfrm>
              <a:prstGeom prst="rect">
                <a:avLst/>
              </a:prstGeom>
            </p:spPr>
          </p:pic>
          <p:cxnSp>
            <p:nvCxnSpPr>
              <p:cNvPr id="29" name="直接连接符 28"/>
              <p:cNvCxnSpPr/>
              <p:nvPr/>
            </p:nvCxnSpPr>
            <p:spPr>
              <a:xfrm>
                <a:off x="7668344" y="5085184"/>
                <a:ext cx="72008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7452320" y="5805264"/>
                <a:ext cx="349254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5971430" y="6453336"/>
                <a:ext cx="349254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组合 37"/>
              <p:cNvGrpSpPr/>
              <p:nvPr/>
            </p:nvGrpSpPr>
            <p:grpSpPr>
              <a:xfrm>
                <a:off x="6606956" y="5990062"/>
                <a:ext cx="2279624" cy="535282"/>
                <a:chOff x="6606956" y="5941969"/>
                <a:chExt cx="2279624" cy="535282"/>
              </a:xfrm>
            </p:grpSpPr>
            <p:pic>
              <p:nvPicPr>
                <p:cNvPr id="35" name="图片 34"/>
                <p:cNvPicPr>
                  <a:picLocks noChangeAspect="1"/>
                </p:cNvPicPr>
                <p:nvPr/>
              </p:nvPicPr>
              <p:blipFill>
                <a:blip r:embed="rId10">
                  <a:lum bright="-20000" contrast="40000"/>
                </a:blip>
                <a:stretch>
                  <a:fillRect/>
                </a:stretch>
              </p:blipFill>
              <p:spPr>
                <a:xfrm>
                  <a:off x="6606956" y="5941969"/>
                  <a:ext cx="2279624" cy="292988"/>
                </a:xfrm>
                <a:prstGeom prst="rect">
                  <a:avLst/>
                </a:prstGeom>
              </p:spPr>
            </p:pic>
            <p:pic>
              <p:nvPicPr>
                <p:cNvPr id="36" name="图片 35"/>
                <p:cNvPicPr>
                  <a:picLocks noChangeAspect="1"/>
                </p:cNvPicPr>
                <p:nvPr/>
              </p:nvPicPr>
              <p:blipFill>
                <a:blip r:embed="rId11">
                  <a:lum bright="-20000" contrast="40000"/>
                </a:blip>
                <a:stretch>
                  <a:fillRect/>
                </a:stretch>
              </p:blipFill>
              <p:spPr>
                <a:xfrm>
                  <a:off x="6634713" y="6205651"/>
                  <a:ext cx="1753711" cy="271600"/>
                </a:xfrm>
                <a:prstGeom prst="rect">
                  <a:avLst/>
                </a:prstGeom>
              </p:spPr>
            </p:pic>
            <p:sp>
              <p:nvSpPr>
                <p:cNvPr id="37" name="矩形 36"/>
                <p:cNvSpPr/>
                <p:nvPr/>
              </p:nvSpPr>
              <p:spPr>
                <a:xfrm>
                  <a:off x="6606956" y="5941969"/>
                  <a:ext cx="2268944" cy="52357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9" name="矩形 38"/>
            <p:cNvSpPr/>
            <p:nvPr/>
          </p:nvSpPr>
          <p:spPr>
            <a:xfrm>
              <a:off x="92240" y="4797152"/>
              <a:ext cx="355430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Series expansion invalid for small values of </a:t>
              </a:r>
              <a:r>
                <a:rPr lang="en-US" altLang="zh-CN" sz="1600" b="1" i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600" b="1" baseline="-25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107504" y="5364505"/>
              <a:ext cx="355430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Introduce two functions of </a:t>
              </a:r>
            </a:p>
            <a:p>
              <a:r>
                <a:rPr lang="en-US" altLang="zh-CN" sz="1600" b="1" i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A</a:t>
              </a:r>
              <a:r>
                <a:rPr lang="en-US" altLang="zh-CN" sz="1600" b="1" baseline="-25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to be solved from RGEs</a:t>
              </a:r>
              <a:endParaRPr lang="en-US" altLang="zh-CN" sz="1600" b="1" baseline="-25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915156" y="861040"/>
            <a:ext cx="560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endParaRPr lang="en-US" altLang="zh-CN" b="1" dirty="0" smtClean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2182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51520" y="692696"/>
            <a:ext cx="4126531" cy="27363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4788024" y="692696"/>
            <a:ext cx="4130159" cy="273630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115" y="116632"/>
            <a:ext cx="453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Analytical Solutions to RGEs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100392" y="182920"/>
            <a:ext cx="775508" cy="3953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17</a:t>
            </a:r>
            <a:endParaRPr lang="zh-CN" alt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282978" y="1897420"/>
            <a:ext cx="2016224" cy="682941"/>
            <a:chOff x="971600" y="827104"/>
            <a:chExt cx="2016224" cy="682941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971600" y="996381"/>
              <a:ext cx="50405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680376" y="827104"/>
              <a:ext cx="119644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706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Analytical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971600" y="1340768"/>
              <a:ext cx="50405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1679090" y="1171491"/>
              <a:ext cx="130873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706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Numerical</a:t>
              </a:r>
              <a:endParaRPr lang="en-US" altLang="zh-CN" b="1" dirty="0" smtClean="0">
                <a:solidFill>
                  <a:srgbClr val="07060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730609" y="2430099"/>
            <a:ext cx="15841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0706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antineutrino</a:t>
            </a:r>
            <a:endParaRPr lang="en-US" altLang="zh-CN" b="1" dirty="0" smtClean="0">
              <a:solidFill>
                <a:srgbClr val="0706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04695" y="917977"/>
            <a:ext cx="10957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0706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neutrino</a:t>
            </a:r>
            <a:endParaRPr lang="en-US" altLang="zh-CN" b="1" dirty="0" smtClean="0">
              <a:solidFill>
                <a:srgbClr val="0706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817034" y="1894503"/>
            <a:ext cx="2016224" cy="682941"/>
            <a:chOff x="971600" y="827104"/>
            <a:chExt cx="2016224" cy="682941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971600" y="996381"/>
              <a:ext cx="50405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1680376" y="827104"/>
              <a:ext cx="119644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706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Analytical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971600" y="1340768"/>
              <a:ext cx="50405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1679090" y="1171491"/>
              <a:ext cx="130873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706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Numerical</a:t>
              </a:r>
              <a:endParaRPr lang="en-US" altLang="zh-CN" b="1" dirty="0" smtClean="0">
                <a:solidFill>
                  <a:srgbClr val="07060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5240465" y="2422990"/>
            <a:ext cx="15841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0706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antineutrino</a:t>
            </a:r>
            <a:endParaRPr lang="en-US" altLang="zh-CN" b="1" dirty="0" smtClean="0">
              <a:solidFill>
                <a:srgbClr val="0706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14551" y="910868"/>
            <a:ext cx="10957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0706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neutrino</a:t>
            </a:r>
            <a:endParaRPr lang="en-US" altLang="zh-CN" b="1" dirty="0" smtClean="0">
              <a:solidFill>
                <a:srgbClr val="0706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708014" y="1412776"/>
                <a:ext cx="328792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Resonance 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16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𝐜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𝐜</m:t>
                        </m:r>
                      </m:sub>
                    </m:sSub>
                    <m:r>
                      <a:rPr lang="en-US" altLang="zh-CN" sz="16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𝐜𝐨𝐬𝟐</m:t>
                    </m:r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𝟏𝟐</m:t>
                        </m:r>
                      </m:sub>
                    </m:sSub>
                  </m:oMath>
                </a14:m>
                <a:endParaRPr lang="en-US" altLang="zh-CN" b="1" dirty="0" smtClean="0">
                  <a:solidFill>
                    <a:srgbClr val="0706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14" y="1412776"/>
                <a:ext cx="3287922" cy="338554"/>
              </a:xfrm>
              <a:prstGeom prst="rect">
                <a:avLst/>
              </a:prstGeom>
              <a:blipFill rotWithShape="0">
                <a:blip r:embed="rId4"/>
                <a:stretch>
                  <a:fillRect l="-926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连接符 22"/>
          <p:cNvCxnSpPr/>
          <p:nvPr/>
        </p:nvCxnSpPr>
        <p:spPr>
          <a:xfrm>
            <a:off x="708014" y="1840939"/>
            <a:ext cx="3480187" cy="8738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5240465" y="1412776"/>
                <a:ext cx="328792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Resonance 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16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𝐜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𝜶</m:t>
                        </m:r>
                      </m:e>
                      <m:sub>
                        <m:r>
                          <a:rPr lang="en-US" altLang="zh-CN" sz="1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𝐜</m:t>
                        </m:r>
                      </m:sub>
                    </m:sSub>
                    <m:r>
                      <a:rPr lang="en-US" altLang="zh-CN" sz="16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𝐜𝐨𝐬𝟐</m:t>
                    </m:r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𝟏𝟐</m:t>
                        </m:r>
                      </m:sub>
                    </m:sSub>
                  </m:oMath>
                </a14:m>
                <a:endParaRPr lang="en-US" altLang="zh-CN" b="1" dirty="0" smtClean="0">
                  <a:solidFill>
                    <a:srgbClr val="0706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65" y="1412776"/>
                <a:ext cx="3287922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1113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连接符 25"/>
          <p:cNvCxnSpPr/>
          <p:nvPr/>
        </p:nvCxnSpPr>
        <p:spPr>
          <a:xfrm>
            <a:off x="5240465" y="1840939"/>
            <a:ext cx="3480187" cy="8738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71141" y="803955"/>
            <a:ext cx="560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endParaRPr lang="en-US" altLang="zh-CN" b="1" dirty="0" smtClean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340756" y="803955"/>
            <a:ext cx="560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endParaRPr lang="en-US" altLang="zh-CN" b="1" dirty="0" smtClean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649201" y="1123772"/>
            <a:ext cx="560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 flipH="1" flipV="1">
            <a:off x="3700432" y="803578"/>
            <a:ext cx="196811" cy="276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8131918" y="1095594"/>
            <a:ext cx="560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40"/>
          <p:cNvCxnSpPr>
            <a:stCxn id="40" idx="0"/>
          </p:cNvCxnSpPr>
          <p:nvPr/>
        </p:nvCxnSpPr>
        <p:spPr>
          <a:xfrm flipH="1" flipV="1">
            <a:off x="8291336" y="917978"/>
            <a:ext cx="120832" cy="1776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240182" y="4304645"/>
            <a:ext cx="8825168" cy="1716643"/>
            <a:chOff x="240182" y="3501008"/>
            <a:chExt cx="8825168" cy="1716643"/>
          </a:xfrm>
        </p:grpSpPr>
        <p:grpSp>
          <p:nvGrpSpPr>
            <p:cNvPr id="33" name="组合 32"/>
            <p:cNvGrpSpPr/>
            <p:nvPr/>
          </p:nvGrpSpPr>
          <p:grpSpPr>
            <a:xfrm>
              <a:off x="251520" y="3501008"/>
              <a:ext cx="8689161" cy="787147"/>
              <a:chOff x="251520" y="3737258"/>
              <a:chExt cx="8689161" cy="787147"/>
            </a:xfrm>
          </p:grpSpPr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6">
                <a:lum bright="-20000" contrast="40000"/>
              </a:blip>
              <a:stretch>
                <a:fillRect/>
              </a:stretch>
            </p:blipFill>
            <p:spPr>
              <a:xfrm>
                <a:off x="251520" y="3752918"/>
                <a:ext cx="5328592" cy="771487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7">
                <a:lum bright="-20000" contrast="40000"/>
              </a:blip>
              <a:stretch>
                <a:fillRect/>
              </a:stretch>
            </p:blipFill>
            <p:spPr>
              <a:xfrm>
                <a:off x="6680397" y="3737258"/>
                <a:ext cx="2237786" cy="332038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8">
                <a:lum bright="-20000" contrast="40000"/>
              </a:blip>
              <a:stretch>
                <a:fillRect/>
              </a:stretch>
            </p:blipFill>
            <p:spPr>
              <a:xfrm>
                <a:off x="5862607" y="4159360"/>
                <a:ext cx="3078074" cy="361125"/>
              </a:xfrm>
              <a:prstGeom prst="rect">
                <a:avLst/>
              </a:prstGeom>
            </p:spPr>
          </p:pic>
          <p:sp>
            <p:nvSpPr>
              <p:cNvPr id="32" name="矩形 31"/>
              <p:cNvSpPr/>
              <p:nvPr/>
            </p:nvSpPr>
            <p:spPr>
              <a:xfrm>
                <a:off x="5729029" y="3737258"/>
                <a:ext cx="95136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Define</a:t>
                </a:r>
              </a:p>
            </p:txBody>
          </p:sp>
        </p:grp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9">
              <a:lum bright="-20000" contrast="40000"/>
            </a:blip>
            <a:stretch>
              <a:fillRect/>
            </a:stretch>
          </p:blipFill>
          <p:spPr>
            <a:xfrm>
              <a:off x="251520" y="4469153"/>
              <a:ext cx="3362250" cy="733912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240182" y="3979803"/>
              <a:ext cx="5605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(A)</a:t>
              </a:r>
              <a:endPara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51520" y="4869160"/>
              <a:ext cx="5605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(B)</a:t>
              </a:r>
              <a:endPara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下箭头 42"/>
            <p:cNvSpPr/>
            <p:nvPr/>
          </p:nvSpPr>
          <p:spPr>
            <a:xfrm>
              <a:off x="4456070" y="4218954"/>
              <a:ext cx="346682" cy="25019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589977" y="3518609"/>
              <a:ext cx="1918127" cy="7569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/>
                <p:cNvSpPr txBox="1"/>
                <p:nvPr/>
              </p:nvSpPr>
              <p:spPr>
                <a:xfrm>
                  <a:off x="4188200" y="4540543"/>
                  <a:ext cx="882421" cy="628955"/>
                </a:xfrm>
                <a:prstGeom prst="rect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𝐜𝐨𝐬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𝟏𝟑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altLang="zh-CN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𝐜𝐨𝐬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𝟏𝟑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本框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8200" y="4540543"/>
                  <a:ext cx="882421" cy="62895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solidFill>
                    <a:srgbClr val="FFFF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5148064" y="4540543"/>
                  <a:ext cx="3917286" cy="67710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000" b="1" dirty="0" smtClean="0">
                      <a:solidFill>
                        <a:srgbClr val="FFFF00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altLang="zh-CN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altLang="zh-CN" b="1" dirty="0" smtClean="0">
                      <a:solidFill>
                        <a:srgbClr val="FFFF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given by the formula in the limit of two-flavor mixing  </a:t>
                  </a:r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064" y="4540543"/>
                  <a:ext cx="3917286" cy="67710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244" t="-2703" b="-135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64126" y="6165304"/>
                <a:ext cx="9001224" cy="619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altLang="zh-CN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altLang="zh-CN" sz="16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can be understood by two-flavor neutrino mixing in matter, which will receive corrections near the resonance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𝐜</m:t>
                        </m:r>
                      </m:sub>
                    </m:sSub>
                    <m:r>
                      <a:rPr lang="en-US" altLang="zh-CN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𝐜𝐨𝐬𝟐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en-US" altLang="zh-CN" sz="16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and for large values of </a:t>
                </a:r>
                <a:r>
                  <a:rPr lang="en-US" altLang="zh-CN" sz="1600" b="1" i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1600" b="1" baseline="-250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6" y="6165304"/>
                <a:ext cx="9001224" cy="619080"/>
              </a:xfrm>
              <a:prstGeom prst="rect">
                <a:avLst/>
              </a:prstGeom>
              <a:blipFill rotWithShape="0">
                <a:blip r:embed="rId12"/>
                <a:stretch>
                  <a:fillRect l="-271" t="-980" b="-10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图片 50"/>
          <p:cNvPicPr>
            <a:picLocks noChangeAspect="1"/>
          </p:cNvPicPr>
          <p:nvPr/>
        </p:nvPicPr>
        <p:blipFill>
          <a:blip r:embed="rId13">
            <a:lum bright="-20000" contrast="40000"/>
          </a:blip>
          <a:stretch>
            <a:fillRect/>
          </a:stretch>
        </p:blipFill>
        <p:spPr>
          <a:xfrm>
            <a:off x="2696559" y="3572029"/>
            <a:ext cx="6227505" cy="555238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151261" y="3664609"/>
            <a:ext cx="2383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Analytical Solution: </a:t>
            </a:r>
          </a:p>
        </p:txBody>
      </p:sp>
    </p:spTree>
    <p:extLst>
      <p:ext uri="{BB962C8B-B14F-4D97-AF65-F5344CB8AC3E}">
        <p14:creationId xmlns:p14="http://schemas.microsoft.com/office/powerpoint/2010/main" val="736282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115" y="116632"/>
            <a:ext cx="453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Analytical Solutions to RGEs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100392" y="182920"/>
            <a:ext cx="775508" cy="3953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18</a:t>
            </a:r>
            <a:endParaRPr lang="zh-CN" alt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79512" y="764704"/>
            <a:ext cx="4376871" cy="28054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4716016" y="778529"/>
            <a:ext cx="4333864" cy="27916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179511" y="3756575"/>
            <a:ext cx="4376871" cy="28651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4716016" y="3761006"/>
            <a:ext cx="4333864" cy="288932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lum bright="-20000" contrast="40000"/>
          </a:blip>
          <a:stretch>
            <a:fillRect/>
          </a:stretch>
        </p:blipFill>
        <p:spPr>
          <a:xfrm>
            <a:off x="729818" y="5301208"/>
            <a:ext cx="3554150" cy="36865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lum bright="-20000" contrast="40000"/>
          </a:blip>
          <a:stretch>
            <a:fillRect/>
          </a:stretch>
        </p:blipFill>
        <p:spPr>
          <a:xfrm>
            <a:off x="883593" y="980728"/>
            <a:ext cx="2808312" cy="39242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lum bright="-20000" contrast="40000"/>
          </a:blip>
          <a:stretch>
            <a:fillRect/>
          </a:stretch>
        </p:blipFill>
        <p:spPr>
          <a:xfrm>
            <a:off x="5337562" y="957082"/>
            <a:ext cx="3538338" cy="38368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>
            <a:lum bright="-20000" contrast="40000"/>
          </a:blip>
          <a:stretch>
            <a:fillRect/>
          </a:stretch>
        </p:blipFill>
        <p:spPr>
          <a:xfrm>
            <a:off x="5350515" y="5301208"/>
            <a:ext cx="1368152" cy="428277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882948" y="4001926"/>
            <a:ext cx="2016224" cy="682941"/>
            <a:chOff x="971600" y="827104"/>
            <a:chExt cx="2016224" cy="682941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971600" y="996381"/>
              <a:ext cx="50405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1680376" y="827104"/>
              <a:ext cx="119644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706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Analytical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971600" y="1340768"/>
              <a:ext cx="50405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1679090" y="1171491"/>
              <a:ext cx="130873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706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Numerical</a:t>
              </a:r>
              <a:endParaRPr lang="en-US" altLang="zh-CN" b="1" dirty="0" smtClean="0">
                <a:solidFill>
                  <a:srgbClr val="07060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107729" y="1323716"/>
            <a:ext cx="15841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0706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antineutrino</a:t>
            </a:r>
            <a:endParaRPr lang="en-US" altLang="zh-CN" b="1" dirty="0" smtClean="0">
              <a:solidFill>
                <a:srgbClr val="0706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203847" y="2025800"/>
            <a:ext cx="10957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0706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neutrino</a:t>
            </a:r>
            <a:endParaRPr lang="en-US" altLang="zh-CN" b="1" dirty="0" smtClean="0">
              <a:solidFill>
                <a:srgbClr val="0706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72200" y="2195077"/>
            <a:ext cx="15841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0706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antineutrino</a:t>
            </a:r>
            <a:endParaRPr lang="en-US" altLang="zh-CN" b="1" dirty="0" smtClean="0">
              <a:solidFill>
                <a:srgbClr val="0706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769213" y="2564586"/>
            <a:ext cx="10957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0706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neutrino</a:t>
            </a:r>
            <a:endParaRPr lang="en-US" altLang="zh-CN" b="1" dirty="0" smtClean="0">
              <a:solidFill>
                <a:srgbClr val="0706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8985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082" y="104397"/>
            <a:ext cx="5480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Discovery of Neutrino Oscillations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9" y="670184"/>
            <a:ext cx="4741382" cy="3456384"/>
          </a:xfrm>
          <a:prstGeom prst="rect">
            <a:avLst/>
          </a:prstGeom>
        </p:spPr>
      </p:pic>
      <p:sp>
        <p:nvSpPr>
          <p:cNvPr id="8" name="TextBox 11"/>
          <p:cNvSpPr txBox="1"/>
          <p:nvPr/>
        </p:nvSpPr>
        <p:spPr>
          <a:xfrm>
            <a:off x="7544275" y="3920689"/>
            <a:ext cx="1708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FFF00"/>
                </a:solidFill>
                <a:latin typeface="Aharoni" panose="02010803020104030203" pitchFamily="2" charset="-79"/>
                <a:ea typeface="微软雅黑" pitchFamily="34" charset="-122"/>
                <a:cs typeface="Aharoni" panose="02010803020104030203" pitchFamily="2" charset="-79"/>
              </a:rPr>
              <a:t>Arthur McDonald</a:t>
            </a:r>
            <a:endParaRPr lang="en-US" sz="1400" b="1" dirty="0">
              <a:solidFill>
                <a:srgbClr val="FFFF00"/>
              </a:solidFill>
              <a:latin typeface="Aharoni" panose="02010803020104030203" pitchFamily="2" charset="-79"/>
              <a:ea typeface="微软雅黑" pitchFamily="34" charset="-122"/>
              <a:cs typeface="Aharoni" panose="02010803020104030203" pitchFamily="2" charset="-79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251420"/>
            <a:ext cx="1710569" cy="25527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03" y="2425754"/>
            <a:ext cx="1444778" cy="1498109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89502" y="4224716"/>
            <a:ext cx="3940885" cy="2579488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" y="4192602"/>
            <a:ext cx="3338315" cy="2611602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39647" y="664210"/>
            <a:ext cx="3850973" cy="3462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Takaaki Kajita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410" y="665199"/>
            <a:ext cx="1087902" cy="15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1"/>
          <p:cNvSpPr txBox="1"/>
          <p:nvPr/>
        </p:nvSpPr>
        <p:spPr>
          <a:xfrm>
            <a:off x="6239675" y="2204864"/>
            <a:ext cx="1500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 smtClean="0">
                <a:solidFill>
                  <a:srgbClr val="FFFF00"/>
                </a:solidFill>
                <a:latin typeface="Aharoni" panose="02010803020104030203" pitchFamily="2" charset="-79"/>
                <a:ea typeface="微软雅黑" pitchFamily="34" charset="-122"/>
                <a:cs typeface="Aharoni" panose="02010803020104030203" pitchFamily="2" charset="-79"/>
              </a:rPr>
              <a:t>Takaaki</a:t>
            </a:r>
            <a:r>
              <a:rPr lang="en-US" altLang="zh-CN" sz="1400" b="1" dirty="0" smtClean="0">
                <a:solidFill>
                  <a:srgbClr val="FFFF00"/>
                </a:solidFill>
                <a:latin typeface="Aharoni" panose="02010803020104030203" pitchFamily="2" charset="-79"/>
                <a:ea typeface="微软雅黑" pitchFamily="34" charset="-122"/>
                <a:cs typeface="Aharoni" panose="02010803020104030203" pitchFamily="2" charset="-79"/>
              </a:rPr>
              <a:t> </a:t>
            </a:r>
            <a:r>
              <a:rPr lang="en-US" altLang="zh-CN" sz="1400" b="1" dirty="0" err="1" smtClean="0">
                <a:solidFill>
                  <a:srgbClr val="FFFF00"/>
                </a:solidFill>
                <a:latin typeface="Aharoni" panose="02010803020104030203" pitchFamily="2" charset="-79"/>
                <a:ea typeface="微软雅黑" pitchFamily="34" charset="-122"/>
                <a:cs typeface="Aharoni" panose="02010803020104030203" pitchFamily="2" charset="-79"/>
              </a:rPr>
              <a:t>Kajita</a:t>
            </a:r>
            <a:endParaRPr lang="en-US" sz="1400" b="1" dirty="0">
              <a:solidFill>
                <a:srgbClr val="FFFF00"/>
              </a:solidFill>
              <a:latin typeface="Aharoni" panose="02010803020104030203" pitchFamily="2" charset="-79"/>
              <a:ea typeface="微软雅黑" pitchFamily="34" charset="-122"/>
              <a:cs typeface="Aharoni" panose="02010803020104030203" pitchFamily="2" charset="-79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31986" y="1202422"/>
            <a:ext cx="1612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Nobel Prize </a:t>
            </a: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Physics 15</a:t>
            </a:r>
            <a:endParaRPr lang="zh-CN" altLang="en-US" sz="2000" b="1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7504" y="3707740"/>
            <a:ext cx="228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haroni" panose="02010803020104030203" pitchFamily="2" charset="-79"/>
                <a:cs typeface="Aharoni" panose="02010803020104030203" pitchFamily="2" charset="-79"/>
              </a:rPr>
              <a:t>Super-</a:t>
            </a:r>
            <a:r>
              <a:rPr lang="en-US" altLang="zh-CN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Kamiokande</a:t>
            </a:r>
            <a:endParaRPr lang="zh-CN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178057" y="4451737"/>
            <a:ext cx="2123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latin typeface="Aharoni" panose="02010803020104030203" pitchFamily="2" charset="-79"/>
                <a:cs typeface="Aharoni" panose="02010803020104030203" pitchFamily="2" charset="-79"/>
              </a:rPr>
              <a:t>Sudbury Neutrino Observatory</a:t>
            </a:r>
            <a:endParaRPr lang="zh-CN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56" y="2807197"/>
            <a:ext cx="842731" cy="842731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8100392" y="182920"/>
            <a:ext cx="775508" cy="3953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zh-CN" alt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447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57164" y="1010345"/>
            <a:ext cx="4104456" cy="24802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115" y="116632"/>
            <a:ext cx="6946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 Integral Way to Understand RG Running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100392" y="182920"/>
            <a:ext cx="775508" cy="3953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19</a:t>
            </a:r>
            <a:endParaRPr lang="zh-CN" alt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4499992" y="1014367"/>
            <a:ext cx="3297512" cy="247880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115" y="548680"/>
            <a:ext cx="8369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One-loop RGEs for the quark and lepton Yukawa coupling matrices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2530347" y="3569584"/>
            <a:ext cx="5267157" cy="40382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164060" y="3573956"/>
            <a:ext cx="2088233" cy="3950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417" y="4159354"/>
            <a:ext cx="2278828" cy="34065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lum bright="-20000" contrast="40000"/>
          </a:blip>
          <a:stretch>
            <a:fillRect/>
          </a:stretch>
        </p:blipFill>
        <p:spPr>
          <a:xfrm>
            <a:off x="3853615" y="4141515"/>
            <a:ext cx="3943889" cy="34799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7752" y="3998659"/>
            <a:ext cx="12961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Gauge couplings</a:t>
            </a:r>
            <a:endParaRPr lang="en-US" altLang="zh-CN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66062" y="1283772"/>
            <a:ext cx="13464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Standard Model with three massive Dirac neutrinos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7752" y="4687285"/>
            <a:ext cx="8978744" cy="2036324"/>
            <a:chOff x="57752" y="4687285"/>
            <a:chExt cx="8978744" cy="203632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>
              <a:lum bright="-20000" contrast="40000"/>
            </a:blip>
            <a:stretch>
              <a:fillRect/>
            </a:stretch>
          </p:blipFill>
          <p:spPr>
            <a:xfrm>
              <a:off x="157164" y="4769378"/>
              <a:ext cx="2720451" cy="118904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9">
              <a:lum bright="-20000" contrast="40000"/>
            </a:blip>
            <a:stretch>
              <a:fillRect/>
            </a:stretch>
          </p:blipFill>
          <p:spPr>
            <a:xfrm>
              <a:off x="2987824" y="4769378"/>
              <a:ext cx="2592288" cy="11921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5690321" y="5301208"/>
                  <a:ext cx="310059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𝐝𝐢𝐚𝐠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𝐮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0321" y="5301208"/>
                  <a:ext cx="3100592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6" t="-4000" b="-3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5690321" y="5667280"/>
                  <a:ext cx="3039678" cy="3540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𝐝𝐢𝐚𝐠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zh-CN" altLang="en-US" sz="2000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zh-CN" altLang="en-US" sz="2000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0321" y="5667280"/>
                  <a:ext cx="3039678" cy="35400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00" b="-241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5593005" y="4687285"/>
                  <a:ext cx="3443491" cy="6155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6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Choose the flavor basis 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𝒀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𝒖</m:t>
                          </m:r>
                        </m:sub>
                      </m:sSub>
                    </m:oMath>
                  </a14:m>
                  <a:r>
                    <a:rPr lang="en-US" altLang="zh-CN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6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and</a:t>
                  </a:r>
                  <a:r>
                    <a:rPr lang="en-US" altLang="zh-CN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𝒀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𝒍</m:t>
                          </m:r>
                        </m:sub>
                      </m:sSub>
                    </m:oMath>
                  </a14:m>
                  <a:r>
                    <a:rPr lang="en-US" altLang="zh-CN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6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are diagonal:</a:t>
                  </a:r>
                  <a:endParaRPr lang="en-US" altLang="zh-CN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3005" y="4687285"/>
                  <a:ext cx="3443491" cy="615553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885" t="-2970" b="-108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57752" y="6138834"/>
              <a:ext cx="897874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 consideration of the strong hierarchy of fermion Yukawa couplings, the down-type quark and neutrino Yukawa terms on the right-hand side are safely omitted 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333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51519" y="692696"/>
            <a:ext cx="3895467" cy="31204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4981283" y="710812"/>
            <a:ext cx="3934011" cy="31204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251519" y="4437112"/>
            <a:ext cx="3382660" cy="7920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254434" y="5287533"/>
            <a:ext cx="3364444" cy="7337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lum bright="-20000" contrast="40000"/>
          </a:blip>
          <a:stretch>
            <a:fillRect/>
          </a:stretch>
        </p:blipFill>
        <p:spPr>
          <a:xfrm>
            <a:off x="269736" y="6089884"/>
            <a:ext cx="3364443" cy="72349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115" y="116632"/>
            <a:ext cx="6946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 Integral Way to Understand RG Running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100392" y="182920"/>
            <a:ext cx="775508" cy="3953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</a:t>
            </a:r>
            <a:endParaRPr lang="zh-CN" alt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417" y="3970792"/>
            <a:ext cx="2166479" cy="361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33907" y="3846170"/>
                <a:ext cx="1296145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 err="1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Superhighscale</a:t>
                </a:r>
                <a:r>
                  <a:rPr lang="en-US" altLang="zh-CN" sz="1600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𝚲</m:t>
                    </m:r>
                  </m:oMath>
                </a14:m>
                <a:endParaRPr lang="en-US" altLang="zh-CN" sz="2000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07" y="3846170"/>
                <a:ext cx="1296145" cy="615553"/>
              </a:xfrm>
              <a:prstGeom prst="rect">
                <a:avLst/>
              </a:prstGeom>
              <a:blipFill rotWithShape="0">
                <a:blip r:embed="rId8"/>
                <a:stretch>
                  <a:fillRect l="-2817" t="-2970" b="-108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1920" y="3993742"/>
            <a:ext cx="1514824" cy="3381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8104" y="3982118"/>
            <a:ext cx="1474642" cy="34976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7109" y="4539846"/>
            <a:ext cx="1476000" cy="37399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8671" y="4539846"/>
            <a:ext cx="1454075" cy="3489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3780371" y="6043938"/>
                <a:ext cx="3129446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𝐝𝐢𝐚𝐠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sub>
                        <m:sup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zh-CN" altLang="en-US" sz="20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371" y="6043938"/>
                <a:ext cx="3129446" cy="314766"/>
              </a:xfrm>
              <a:prstGeom prst="rect">
                <a:avLst/>
              </a:prstGeom>
              <a:blipFill rotWithShape="0">
                <a:blip r:embed="rId13"/>
                <a:stretch>
                  <a:fillRect l="-389" b="-3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3780371" y="6410010"/>
                <a:ext cx="3145476" cy="365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zh-CN" altLang="en-US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𝝂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𝐝𝐢𝐚𝐠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𝜻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𝜻</m:t>
                              </m:r>
                            </m:e>
                            <m:sub>
                              <m:r>
                                <a:rPr lang="zh-CN" altLang="en-US" sz="20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𝜻</m:t>
                              </m:r>
                            </m:e>
                            <m:sub>
                              <m:r>
                                <a:rPr lang="zh-CN" altLang="en-US" sz="20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Sup>
                        <m:sSubSupPr>
                          <m:ctrlPr>
                            <a:rPr lang="en-US" altLang="zh-CN" sz="20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  <m:sup>
                          <m:r>
                            <a:rPr lang="en-US" altLang="zh-CN" sz="20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zh-CN" altLang="en-US" sz="20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371" y="6410010"/>
                <a:ext cx="3145476" cy="365228"/>
              </a:xfrm>
              <a:prstGeom prst="rect">
                <a:avLst/>
              </a:prstGeom>
              <a:blipFill rotWithShape="0">
                <a:blip r:embed="rId14"/>
                <a:stretch>
                  <a:fillRect l="-388" b="-237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3809741" y="3970792"/>
            <a:ext cx="396953" cy="943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508104" y="3970792"/>
            <a:ext cx="396953" cy="943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3877109" y="4988989"/>
            <a:ext cx="275751" cy="3153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5568704" y="5005853"/>
            <a:ext cx="275751" cy="3153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780371" y="5370212"/>
                <a:ext cx="2759070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Yukawa couplings at the electroweak 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𝚲</m:t>
                        </m:r>
                      </m:e>
                      <m:sub>
                        <m:r>
                          <a:rPr lang="en-US" altLang="zh-CN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𝐄𝐖</m:t>
                        </m:r>
                      </m:sub>
                    </m:sSub>
                  </m:oMath>
                </a14:m>
                <a:endParaRPr lang="en-US" altLang="zh-CN" sz="2000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371" y="5370212"/>
                <a:ext cx="2759070" cy="615553"/>
              </a:xfrm>
              <a:prstGeom prst="rect">
                <a:avLst/>
              </a:prstGeom>
              <a:blipFill rotWithShape="0">
                <a:blip r:embed="rId15"/>
                <a:stretch>
                  <a:fillRect l="-1104" t="-2970" r="-221" b="-108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6700934" y="3846670"/>
            <a:ext cx="2268438" cy="2895992"/>
            <a:chOff x="6700934" y="3846670"/>
            <a:chExt cx="2268438" cy="2895992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6">
              <a:lum bright="-20000" contrast="40000"/>
            </a:blip>
            <a:stretch>
              <a:fillRect/>
            </a:stretch>
          </p:blipFill>
          <p:spPr>
            <a:xfrm>
              <a:off x="6701629" y="4986406"/>
              <a:ext cx="2267743" cy="31440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7">
              <a:lum bright="-20000" contrast="40000"/>
            </a:blip>
            <a:stretch>
              <a:fillRect/>
            </a:stretch>
          </p:blipFill>
          <p:spPr>
            <a:xfrm>
              <a:off x="6700934" y="5401458"/>
              <a:ext cx="2268438" cy="30418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313600" y="5854209"/>
              <a:ext cx="1655772" cy="379458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313600" y="6358704"/>
              <a:ext cx="1655772" cy="383958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7039559" y="3846670"/>
              <a:ext cx="192981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Relationship between mixing parameters at different scales</a:t>
              </a:r>
              <a:endParaRPr lang="en-US" altLang="zh-CN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9491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114" y="116632"/>
            <a:ext cx="793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 Running vs. Matter Effects on Flavor Mixing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100392" y="182920"/>
            <a:ext cx="775508" cy="3953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21</a:t>
            </a:r>
            <a:endParaRPr lang="zh-CN" alt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29711" y="3610313"/>
            <a:ext cx="3555315" cy="394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For quark flavor mixing in media?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2158" y="641640"/>
            <a:ext cx="4329689" cy="3844622"/>
            <a:chOff x="172158" y="641640"/>
            <a:chExt cx="4329689" cy="384462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lum bright="-20000" contrast="40000"/>
            </a:blip>
            <a:stretch>
              <a:fillRect/>
            </a:stretch>
          </p:blipFill>
          <p:spPr>
            <a:xfrm>
              <a:off x="679891" y="1311769"/>
              <a:ext cx="3312368" cy="1010013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lum bright="-20000" contrast="40000"/>
            </a:blip>
            <a:stretch>
              <a:fillRect/>
            </a:stretch>
          </p:blipFill>
          <p:spPr>
            <a:xfrm>
              <a:off x="676047" y="2470165"/>
              <a:ext cx="3320056" cy="95883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lum bright="-20000" contrast="40000"/>
            </a:blip>
            <a:stretch>
              <a:fillRect/>
            </a:stretch>
          </p:blipFill>
          <p:spPr>
            <a:xfrm>
              <a:off x="172158" y="3610313"/>
              <a:ext cx="4327834" cy="39475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lum bright="-20000" contrast="40000"/>
            </a:blip>
            <a:stretch>
              <a:fillRect/>
            </a:stretch>
          </p:blipFill>
          <p:spPr>
            <a:xfrm>
              <a:off x="174012" y="4098416"/>
              <a:ext cx="4327835" cy="387846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1043608" y="641640"/>
              <a:ext cx="273278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RG running of flavor mixing parameters</a:t>
              </a:r>
              <a:endParaRPr lang="en-US" altLang="zh-CN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980446" y="678520"/>
            <a:ext cx="3840026" cy="3824531"/>
            <a:chOff x="4980446" y="678520"/>
            <a:chExt cx="3840026" cy="38245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/>
                <p:cNvSpPr/>
                <p:nvPr/>
              </p:nvSpPr>
              <p:spPr>
                <a:xfrm>
                  <a:off x="4980446" y="1289758"/>
                  <a:ext cx="3816173" cy="9840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𝒁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  <m:r>
                                        <a:rPr lang="en-US" altLang="zh-CN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𝒁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𝒁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𝒁</m:t>
                                      </m:r>
                                    </m:e>
                                    <m:sub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𝒁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𝝉𝝁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𝒁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𝝁𝝉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0446" y="1289758"/>
                  <a:ext cx="3816173" cy="98405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矩形 9"/>
                <p:cNvSpPr/>
                <p:nvPr/>
              </p:nvSpPr>
              <p:spPr>
                <a:xfrm>
                  <a:off x="4980446" y="2374033"/>
                  <a:ext cx="3840026" cy="11269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𝒁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  <m:r>
                                        <a:rPr lang="en-US" altLang="zh-CN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𝒁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𝒁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𝒁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𝒁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𝝉𝝁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𝒁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𝝁𝝉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0446" y="2374033"/>
                  <a:ext cx="3840026" cy="11269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>
              <a:lum bright="-20000" contrast="40000"/>
            </a:blip>
            <a:stretch>
              <a:fillRect/>
            </a:stretch>
          </p:blipFill>
          <p:spPr>
            <a:xfrm>
              <a:off x="5229711" y="4070637"/>
              <a:ext cx="3555315" cy="432414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5462142" y="678520"/>
              <a:ext cx="273278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Matter effects on flavor mixing parameters</a:t>
              </a:r>
              <a:endParaRPr lang="en-US" altLang="zh-CN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9603" y="4654877"/>
            <a:ext cx="8715423" cy="2015275"/>
            <a:chOff x="69603" y="4654877"/>
            <a:chExt cx="8715423" cy="2015275"/>
          </a:xfrm>
        </p:grpSpPr>
        <p:sp>
          <p:nvSpPr>
            <p:cNvPr id="16" name="矩形 15"/>
            <p:cNvSpPr/>
            <p:nvPr/>
          </p:nvSpPr>
          <p:spPr>
            <a:xfrm>
              <a:off x="75362" y="4654877"/>
              <a:ext cx="870966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l"/>
              </a:pPr>
              <a:r>
                <a:rPr lang="en-US" altLang="zh-CN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 complete set of differential equations have been derived and applied to understand matter effects on effective neutrino mixing parameters </a:t>
              </a:r>
              <a:endParaRPr lang="en-US" altLang="zh-CN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9603" y="5469823"/>
              <a:ext cx="870966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l"/>
              </a:pPr>
              <a:r>
                <a:rPr lang="en-US" altLang="zh-CN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Inspired by the matter effects on neutrino oscillations, we attempt to study RG running of quark and lepton flavor mixing in an integral way and find the integral invariants: direct relations between parameters at low- and high-energy scales</a:t>
              </a:r>
              <a:endParaRPr lang="en-US" altLang="zh-CN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372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115" y="116632"/>
            <a:ext cx="492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Status of Neutrino Oscillations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07504" y="764704"/>
            <a:ext cx="8980474" cy="515689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TextBox 4"/>
          <p:cNvSpPr txBox="1"/>
          <p:nvPr/>
        </p:nvSpPr>
        <p:spPr>
          <a:xfrm>
            <a:off x="170402" y="706344"/>
            <a:ext cx="5337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m</a:t>
            </a:r>
            <a:r>
              <a:rPr lang="en-US" sz="2400" b="1" baseline="-25000" dirty="0" smtClean="0"/>
              <a:t>1 </a:t>
            </a:r>
            <a:r>
              <a:rPr lang="en-US" sz="2400" b="1" dirty="0"/>
              <a:t>&lt; </a:t>
            </a:r>
            <a:r>
              <a:rPr lang="en-US" sz="2400" b="1" i="1" dirty="0"/>
              <a:t>m</a:t>
            </a:r>
            <a:r>
              <a:rPr lang="en-US" sz="2400" b="1" baseline="-25000" dirty="0"/>
              <a:t>2 </a:t>
            </a:r>
            <a:r>
              <a:rPr lang="en-US" sz="2400" b="1" dirty="0"/>
              <a:t>&lt; </a:t>
            </a:r>
            <a:r>
              <a:rPr lang="en-US" sz="2400" b="1" i="1" dirty="0"/>
              <a:t>m</a:t>
            </a:r>
            <a:r>
              <a:rPr lang="en-US" sz="2400" b="1" baseline="-25000" dirty="0"/>
              <a:t>3</a:t>
            </a:r>
            <a:r>
              <a:rPr lang="en-US" sz="2400" b="1" dirty="0"/>
              <a:t> (</a:t>
            </a:r>
            <a:r>
              <a:rPr lang="en-US" sz="2400" b="1" dirty="0" smtClean="0">
                <a:solidFill>
                  <a:srgbClr val="0000FF"/>
                </a:solidFill>
              </a:rPr>
              <a:t>NO</a:t>
            </a:r>
            <a:r>
              <a:rPr lang="en-US" sz="2400" b="1" dirty="0" smtClean="0"/>
              <a:t>) </a:t>
            </a:r>
            <a:r>
              <a:rPr lang="en-US" sz="2400" b="1" dirty="0"/>
              <a:t>or </a:t>
            </a:r>
            <a:r>
              <a:rPr lang="en-US" sz="2400" b="1" i="1" dirty="0"/>
              <a:t>m</a:t>
            </a:r>
            <a:r>
              <a:rPr lang="en-US" sz="2400" b="1" baseline="-25000" dirty="0"/>
              <a:t>3 </a:t>
            </a:r>
            <a:r>
              <a:rPr lang="en-US" sz="2400" b="1" dirty="0"/>
              <a:t>&lt; </a:t>
            </a:r>
            <a:r>
              <a:rPr lang="en-US" sz="2400" b="1" i="1" dirty="0"/>
              <a:t>m</a:t>
            </a:r>
            <a:r>
              <a:rPr lang="en-US" sz="2400" b="1" baseline="-25000" dirty="0"/>
              <a:t>1 </a:t>
            </a:r>
            <a:r>
              <a:rPr lang="en-US" sz="2400" b="1" dirty="0"/>
              <a:t>&lt; </a:t>
            </a:r>
            <a:r>
              <a:rPr lang="en-US" sz="2400" b="1" i="1" dirty="0"/>
              <a:t>m</a:t>
            </a:r>
            <a:r>
              <a:rPr lang="en-US" sz="2400" b="1" baseline="-25000" dirty="0"/>
              <a:t>2</a:t>
            </a:r>
            <a:r>
              <a:rPr lang="en-US" sz="2400" b="1" dirty="0"/>
              <a:t> (</a:t>
            </a:r>
            <a:r>
              <a:rPr lang="en-US" sz="2400" b="1" dirty="0" smtClean="0">
                <a:solidFill>
                  <a:srgbClr val="FF0000"/>
                </a:solidFill>
              </a:rPr>
              <a:t>IO</a:t>
            </a:r>
            <a:r>
              <a:rPr lang="en-US" sz="2400" b="1" dirty="0" smtClean="0"/>
              <a:t>)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114" y="6122995"/>
            <a:ext cx="9124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Neutrino mass ordering</a:t>
            </a:r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0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 ordering </a:t>
            </a:r>
            <a:r>
              <a:rPr lang="en-US" altLang="zh-CN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favored at the 2~3</a:t>
            </a:r>
            <a:r>
              <a:rPr lang="el-GR" altLang="zh-CN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σ</a:t>
            </a:r>
            <a:r>
              <a:rPr lang="en-US" altLang="zh-CN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C.L. 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0402" y="3717032"/>
            <a:ext cx="297142" cy="1296144"/>
          </a:xfrm>
          <a:prstGeom prst="rect">
            <a:avLst/>
          </a:prstGeom>
          <a:noFill/>
          <a:ln w="571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65272" y="1181657"/>
            <a:ext cx="1152128" cy="316775"/>
          </a:xfrm>
          <a:prstGeom prst="rect">
            <a:avLst/>
          </a:prstGeom>
          <a:noFill/>
          <a:ln w="571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100392" y="182920"/>
            <a:ext cx="775508" cy="3953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zh-CN" alt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79580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115" y="116632"/>
            <a:ext cx="492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Status of Neutrino Oscillations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07504" y="764704"/>
            <a:ext cx="8980474" cy="515689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TextBox 4"/>
          <p:cNvSpPr txBox="1"/>
          <p:nvPr/>
        </p:nvSpPr>
        <p:spPr>
          <a:xfrm>
            <a:off x="170402" y="706344"/>
            <a:ext cx="5337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m</a:t>
            </a:r>
            <a:r>
              <a:rPr lang="en-US" sz="2400" b="1" baseline="-25000" dirty="0" smtClean="0"/>
              <a:t>1 </a:t>
            </a:r>
            <a:r>
              <a:rPr lang="en-US" sz="2400" b="1" dirty="0"/>
              <a:t>&lt; </a:t>
            </a:r>
            <a:r>
              <a:rPr lang="en-US" sz="2400" b="1" i="1" dirty="0"/>
              <a:t>m</a:t>
            </a:r>
            <a:r>
              <a:rPr lang="en-US" sz="2400" b="1" baseline="-25000" dirty="0"/>
              <a:t>2 </a:t>
            </a:r>
            <a:r>
              <a:rPr lang="en-US" sz="2400" b="1" dirty="0"/>
              <a:t>&lt; </a:t>
            </a:r>
            <a:r>
              <a:rPr lang="en-US" sz="2400" b="1" i="1" dirty="0"/>
              <a:t>m</a:t>
            </a:r>
            <a:r>
              <a:rPr lang="en-US" sz="2400" b="1" baseline="-25000" dirty="0"/>
              <a:t>3</a:t>
            </a:r>
            <a:r>
              <a:rPr lang="en-US" sz="2400" b="1" dirty="0"/>
              <a:t> (</a:t>
            </a:r>
            <a:r>
              <a:rPr lang="en-US" sz="2400" b="1" dirty="0" smtClean="0">
                <a:solidFill>
                  <a:srgbClr val="0000FF"/>
                </a:solidFill>
              </a:rPr>
              <a:t>NO</a:t>
            </a:r>
            <a:r>
              <a:rPr lang="en-US" sz="2400" b="1" dirty="0" smtClean="0"/>
              <a:t>) </a:t>
            </a:r>
            <a:r>
              <a:rPr lang="en-US" sz="2400" b="1" dirty="0"/>
              <a:t>or </a:t>
            </a:r>
            <a:r>
              <a:rPr lang="en-US" sz="2400" b="1" i="1" dirty="0"/>
              <a:t>m</a:t>
            </a:r>
            <a:r>
              <a:rPr lang="en-US" sz="2400" b="1" baseline="-25000" dirty="0"/>
              <a:t>3 </a:t>
            </a:r>
            <a:r>
              <a:rPr lang="en-US" sz="2400" b="1" dirty="0"/>
              <a:t>&lt; </a:t>
            </a:r>
            <a:r>
              <a:rPr lang="en-US" sz="2400" b="1" i="1" dirty="0"/>
              <a:t>m</a:t>
            </a:r>
            <a:r>
              <a:rPr lang="en-US" sz="2400" b="1" baseline="-25000" dirty="0"/>
              <a:t>1 </a:t>
            </a:r>
            <a:r>
              <a:rPr lang="en-US" sz="2400" b="1" dirty="0"/>
              <a:t>&lt; </a:t>
            </a:r>
            <a:r>
              <a:rPr lang="en-US" sz="2400" b="1" i="1" dirty="0"/>
              <a:t>m</a:t>
            </a:r>
            <a:r>
              <a:rPr lang="en-US" sz="2400" b="1" baseline="-25000" dirty="0"/>
              <a:t>2</a:t>
            </a:r>
            <a:r>
              <a:rPr lang="en-US" sz="2400" b="1" dirty="0"/>
              <a:t> (</a:t>
            </a:r>
            <a:r>
              <a:rPr lang="en-US" sz="2400" b="1" dirty="0" smtClean="0">
                <a:solidFill>
                  <a:srgbClr val="FF0000"/>
                </a:solidFill>
              </a:rPr>
              <a:t>IO</a:t>
            </a:r>
            <a:r>
              <a:rPr lang="en-US" sz="2400" b="1" dirty="0" smtClean="0"/>
              <a:t>)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114" y="6122995"/>
            <a:ext cx="9124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Neutrino mass ordering</a:t>
            </a:r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0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 ordering </a:t>
            </a:r>
            <a:r>
              <a:rPr lang="en-US" altLang="zh-CN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favored at the 2~3</a:t>
            </a:r>
            <a:r>
              <a:rPr lang="el-GR" altLang="zh-CN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σ</a:t>
            </a:r>
            <a:r>
              <a:rPr lang="en-US" altLang="zh-CN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C.L. 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15811" y="1226369"/>
            <a:ext cx="8972168" cy="468247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0402" y="3860158"/>
            <a:ext cx="297142" cy="93610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65272" y="1181657"/>
            <a:ext cx="1152128" cy="316775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100392" y="182920"/>
            <a:ext cx="775508" cy="3953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zh-CN" alt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5089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115" y="116632"/>
            <a:ext cx="4730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Sensitivity to Mass Ordering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07504" y="692696"/>
            <a:ext cx="8956091" cy="47093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4393179" y="5661248"/>
            <a:ext cx="4670416" cy="107087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107312" y="5516422"/>
            <a:ext cx="22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Global-fit analysis</a:t>
            </a:r>
            <a:endParaRPr lang="zh-CN" altLang="en-US" sz="1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76186" y="162880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C. 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Giunti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NNN 2018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00853" y="4365104"/>
            <a:ext cx="211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MSW Resonance</a:t>
            </a:r>
            <a:endParaRPr lang="zh-CN" altLang="en-US" sz="1200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012160" y="4910487"/>
                <a:ext cx="3012333" cy="3949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altLang="zh-CN" sz="24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altLang="zh-CN" sz="24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𝜟</m:t>
                      </m:r>
                      <m:sSubSup>
                        <m:sSubSupPr>
                          <m:ctrlPr>
                            <a:rPr lang="el-GR" altLang="zh-CN" sz="24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𝟑𝟏</m:t>
                          </m:r>
                        </m:sub>
                        <m:sup>
                          <m:r>
                            <a:rPr lang="en-US" altLang="zh-CN" sz="24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altLang="zh-CN" sz="2400" b="1" i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𝐜𝐨𝐬</m:t>
                      </m:r>
                      <m:r>
                        <a:rPr lang="en-US" altLang="zh-CN" sz="24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4910487"/>
                <a:ext cx="3012333" cy="3949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326763" y="5885754"/>
                <a:ext cx="1838196" cy="421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NO: </a:t>
                </a:r>
                <a14:m>
                  <m:oMath xmlns:m="http://schemas.openxmlformats.org/officeDocument/2006/math">
                    <m:r>
                      <a:rPr lang="el-GR" altLang="zh-CN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</m:t>
                    </m:r>
                    <m:sSubSup>
                      <m:sSubSupPr>
                        <m:ctrlPr>
                          <a:rPr lang="el-GR" altLang="zh-CN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𝟑𝟏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zh-CN" altLang="en-US" sz="11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63" y="5885754"/>
                <a:ext cx="1838196" cy="421462"/>
              </a:xfrm>
              <a:prstGeom prst="rect">
                <a:avLst/>
              </a:prstGeom>
              <a:blipFill rotWithShape="0">
                <a:blip r:embed="rId5"/>
                <a:stretch>
                  <a:fillRect l="-2990" b="-20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445386" y="6356602"/>
                <a:ext cx="1719573" cy="421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IO: </a:t>
                </a:r>
                <a14:m>
                  <m:oMath xmlns:m="http://schemas.openxmlformats.org/officeDocument/2006/math">
                    <m:r>
                      <a:rPr lang="el-GR" altLang="zh-CN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</m:t>
                    </m:r>
                    <m:sSubSup>
                      <m:sSubSupPr>
                        <m:ctrlPr>
                          <a:rPr lang="el-GR" altLang="zh-CN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𝟑𝟏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zh-CN" altLang="en-US" sz="11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86" y="6356602"/>
                <a:ext cx="1719573" cy="421462"/>
              </a:xfrm>
              <a:prstGeom prst="rect">
                <a:avLst/>
              </a:prstGeom>
              <a:blipFill rotWithShape="0">
                <a:blip r:embed="rId6"/>
                <a:stretch>
                  <a:fillRect l="-2837" b="-20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2682886" y="5516422"/>
                <a:ext cx="1346138" cy="4916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𝝂</m:t>
                          </m:r>
                        </m:e>
                        <m:sub>
                          <m:r>
                            <a:rPr lang="zh-CN" altLang="en-US" sz="2400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𝝁</m:t>
                          </m:r>
                        </m:sub>
                      </m:sSub>
                      <m:r>
                        <a:rPr lang="en-US" altLang="zh-CN" sz="2400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𝝂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886" y="5516422"/>
                <a:ext cx="1346138" cy="491609"/>
              </a:xfrm>
              <a:prstGeom prst="rect">
                <a:avLst/>
              </a:prstGeom>
              <a:blipFill rotWithShape="0">
                <a:blip r:embed="rId7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2529114" y="6085787"/>
            <a:ext cx="1758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Resonant </a:t>
            </a:r>
          </a:p>
          <a:p>
            <a:r>
              <a:rPr lang="en-US" altLang="zh-CN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enhancement</a:t>
            </a:r>
            <a:endParaRPr lang="zh-CN" altLang="en-US" sz="1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100392" y="182920"/>
            <a:ext cx="775508" cy="3953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04</a:t>
            </a:r>
            <a:endParaRPr lang="zh-CN" alt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6183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115" y="116632"/>
            <a:ext cx="4730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Sensitivity to Mass Ordering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100392" y="182920"/>
            <a:ext cx="775508" cy="3953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</a:t>
            </a:r>
            <a:r>
              <a:rPr lang="en-US" altLang="zh-CN" sz="28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endParaRPr lang="zh-CN" alt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07504" y="620688"/>
            <a:ext cx="7416824" cy="29771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07504" y="3640255"/>
            <a:ext cx="7416824" cy="315464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43608" y="5589240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cc., LBL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76056" y="5589240"/>
            <a:ext cx="124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+Reactor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537965" y="1509111"/>
                <a:ext cx="151216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Sensitivity</a:t>
                </a:r>
              </a:p>
              <a:p>
                <a:pPr algn="ctr"/>
                <a:r>
                  <a:rPr lang="en-US" altLang="zh-CN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en-US" altLang="zh-CN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en-US" altLang="zh-CN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is</a:t>
                </a:r>
              </a:p>
              <a:p>
                <a:pPr algn="ctr"/>
                <a:r>
                  <a:rPr lang="en-US" altLang="zh-CN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en-US" altLang="zh-CN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ominated </a:t>
                </a:r>
              </a:p>
              <a:p>
                <a:pPr algn="ctr"/>
                <a:r>
                  <a:rPr lang="en-US" altLang="zh-CN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en-US" altLang="zh-CN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 DYB</a:t>
                </a:r>
                <a:endParaRPr lang="zh-CN" altLang="en-US" sz="12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965" y="1509111"/>
                <a:ext cx="1512168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613" t="-3061" r="-4839" b="-7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347864" y="4552858"/>
                <a:ext cx="121065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rgbClr val="3333FF"/>
                    </a:solidFill>
                    <a:ea typeface="微软雅黑" panose="020B0503020204020204" pitchFamily="34" charset="-122"/>
                  </a:rPr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𝟏𝟑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4552858"/>
                <a:ext cx="1210652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5025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367746" y="5030808"/>
                <a:ext cx="12196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𝟏𝟑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746" y="5030808"/>
                <a:ext cx="1219629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4975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右箭头 15"/>
          <p:cNvSpPr/>
          <p:nvPr/>
        </p:nvSpPr>
        <p:spPr>
          <a:xfrm rot="10800000">
            <a:off x="2486501" y="4787911"/>
            <a:ext cx="883978" cy="45719"/>
          </a:xfrm>
          <a:prstGeom prst="rightArrow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4532758" y="5178940"/>
            <a:ext cx="1885692" cy="836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7452320" y="3917999"/>
                <a:ext cx="167074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en-US" altLang="zh-CN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is</a:t>
                </a:r>
              </a:p>
              <a:p>
                <a:pPr algn="ctr"/>
                <a:r>
                  <a:rPr lang="en-US" altLang="zh-CN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r>
                  <a:rPr lang="en-US" altLang="zh-CN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referred by T2K/</a:t>
                </a:r>
                <a:r>
                  <a:rPr lang="en-US" altLang="zh-CN" b="1" dirty="0" err="1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NOvA</a:t>
                </a:r>
                <a:endParaRPr lang="en-US" altLang="zh-CN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3917999"/>
                <a:ext cx="1670743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1455" t="-3974" r="-5455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7458678" y="5682368"/>
                <a:ext cx="167074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en-US" altLang="zh-CN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is</a:t>
                </a:r>
              </a:p>
              <a:p>
                <a:pPr algn="ctr"/>
                <a:r>
                  <a:rPr lang="en-US" altLang="zh-CN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r>
                  <a:rPr lang="en-US" altLang="zh-CN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referred by DYB/RENO</a:t>
                </a: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678" y="5682368"/>
                <a:ext cx="1670743" cy="923330"/>
              </a:xfrm>
              <a:prstGeom prst="rect">
                <a:avLst/>
              </a:prstGeom>
              <a:blipFill rotWithShape="0">
                <a:blip r:embed="rId8"/>
                <a:stretch>
                  <a:fillRect l="-1825" t="-3289" r="-5474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上下箭头 19"/>
          <p:cNvSpPr/>
          <p:nvPr/>
        </p:nvSpPr>
        <p:spPr>
          <a:xfrm>
            <a:off x="8050531" y="4968501"/>
            <a:ext cx="387754" cy="589589"/>
          </a:xfrm>
          <a:prstGeom prst="up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100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07502" y="3950080"/>
                <a:ext cx="8968035" cy="8077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 smtClean="0">
                                  <a:latin typeface="Cambria Math" panose="02040503050406030204" pitchFamily="18" charset="0"/>
                                </a:rPr>
                                <m:t>𝝂</m:t>
                              </m:r>
                            </m:e>
                            <m:sub>
                              <m:r>
                                <a:rPr lang="zh-CN" altLang="en-US" sz="20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𝝂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𝐬𝐢𝐧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𝐬𝐢𝐧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𝐬𝐢𝐧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zh-CN" alt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𝚫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2" y="3950080"/>
                <a:ext cx="8968035" cy="80772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19115" y="116632"/>
            <a:ext cx="6232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Matter Effects on Neutrino Oscillations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100392" y="182920"/>
            <a:ext cx="775508" cy="3953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06</a:t>
            </a:r>
            <a:endParaRPr lang="zh-CN" alt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07503" y="648419"/>
            <a:ext cx="5328593" cy="195069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048" y="648418"/>
            <a:ext cx="3526489" cy="1950699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07505" y="2793748"/>
                <a:ext cx="4968551" cy="1014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5" y="2793748"/>
                <a:ext cx="4968551" cy="10149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763169" y="2793748"/>
                <a:ext cx="3312368" cy="1014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169" y="2793748"/>
                <a:ext cx="3312368" cy="10149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893059" y="1863489"/>
                <a:ext cx="1740220" cy="3440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059" y="1863489"/>
                <a:ext cx="1740220" cy="344069"/>
              </a:xfrm>
              <a:prstGeom prst="rect">
                <a:avLst/>
              </a:prstGeom>
              <a:blipFill rotWithShape="0">
                <a:blip r:embed="rId7"/>
                <a:stretch>
                  <a:fillRect l="-1045" r="-1742" b="-1379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箭头 12"/>
          <p:cNvSpPr/>
          <p:nvPr/>
        </p:nvSpPr>
        <p:spPr>
          <a:xfrm>
            <a:off x="5148064" y="3121207"/>
            <a:ext cx="543097" cy="36004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479" y="5633273"/>
            <a:ext cx="2126509" cy="118546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0939" y="5610425"/>
            <a:ext cx="1343917" cy="1190256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7707051" y="6436765"/>
            <a:ext cx="457200" cy="411273"/>
            <a:chOff x="3132159" y="2705998"/>
            <a:chExt cx="457200" cy="411273"/>
          </a:xfrm>
        </p:grpSpPr>
        <p:sp>
          <p:nvSpPr>
            <p:cNvPr id="22" name="Oval 113"/>
            <p:cNvSpPr>
              <a:spLocks noChangeArrowheads="1"/>
            </p:cNvSpPr>
            <p:nvPr/>
          </p:nvSpPr>
          <p:spPr bwMode="auto">
            <a:xfrm>
              <a:off x="3132159" y="2705998"/>
              <a:ext cx="457200" cy="381000"/>
            </a:xfrm>
            <a:prstGeom prst="ellipse">
              <a:avLst/>
            </a:prstGeom>
            <a:solidFill>
              <a:srgbClr val="F41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Text Box 114"/>
            <p:cNvSpPr txBox="1">
              <a:spLocks noChangeArrowheads="1"/>
            </p:cNvSpPr>
            <p:nvPr/>
          </p:nvSpPr>
          <p:spPr bwMode="auto">
            <a:xfrm>
              <a:off x="3132159" y="2747383"/>
              <a:ext cx="457200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 dirty="0">
                  <a:latin typeface="微软雅黑" pitchFamily="34" charset="-122"/>
                  <a:ea typeface="微软雅黑" pitchFamily="34" charset="-122"/>
                </a:rPr>
                <a:t>W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012805" y="6453336"/>
            <a:ext cx="457200" cy="411273"/>
            <a:chOff x="3132159" y="2705998"/>
            <a:chExt cx="457200" cy="411273"/>
          </a:xfrm>
        </p:grpSpPr>
        <p:sp>
          <p:nvSpPr>
            <p:cNvPr id="25" name="Oval 113"/>
            <p:cNvSpPr>
              <a:spLocks noChangeArrowheads="1"/>
            </p:cNvSpPr>
            <p:nvPr/>
          </p:nvSpPr>
          <p:spPr bwMode="auto">
            <a:xfrm>
              <a:off x="3132159" y="2705998"/>
              <a:ext cx="457200" cy="381000"/>
            </a:xfrm>
            <a:prstGeom prst="ellipse">
              <a:avLst/>
            </a:prstGeom>
            <a:solidFill>
              <a:srgbClr val="F41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Text Box 114"/>
            <p:cNvSpPr txBox="1">
              <a:spLocks noChangeArrowheads="1"/>
            </p:cNvSpPr>
            <p:nvPr/>
          </p:nvSpPr>
          <p:spPr bwMode="auto">
            <a:xfrm>
              <a:off x="3132159" y="2747383"/>
              <a:ext cx="457200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 S</a:t>
              </a:r>
              <a:endParaRPr lang="en-US" altLang="zh-CN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275030" y="6461585"/>
            <a:ext cx="457200" cy="411273"/>
            <a:chOff x="3132159" y="2705998"/>
            <a:chExt cx="457200" cy="411273"/>
          </a:xfrm>
        </p:grpSpPr>
        <p:sp>
          <p:nvSpPr>
            <p:cNvPr id="28" name="Oval 113"/>
            <p:cNvSpPr>
              <a:spLocks noChangeArrowheads="1"/>
            </p:cNvSpPr>
            <p:nvPr/>
          </p:nvSpPr>
          <p:spPr bwMode="auto">
            <a:xfrm>
              <a:off x="3132159" y="2705998"/>
              <a:ext cx="457200" cy="381000"/>
            </a:xfrm>
            <a:prstGeom prst="ellipse">
              <a:avLst/>
            </a:prstGeom>
            <a:solidFill>
              <a:srgbClr val="F41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Text Box 114"/>
            <p:cNvSpPr txBox="1">
              <a:spLocks noChangeArrowheads="1"/>
            </p:cNvSpPr>
            <p:nvPr/>
          </p:nvSpPr>
          <p:spPr bwMode="auto">
            <a:xfrm>
              <a:off x="3132159" y="2747383"/>
              <a:ext cx="457200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M</a:t>
              </a:r>
              <a:endParaRPr lang="en-US" altLang="zh-CN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394620" y="4789204"/>
                <a:ext cx="7680917" cy="8136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𝚫</m:t>
                          </m:r>
                          <m:sSubSup>
                            <m:sSubSupPr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𝟐𝟏</m:t>
                              </m:r>
                            </m:sub>
                            <m:sup>
                              <m: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𝚫</m:t>
                          </m:r>
                          <m:sSubSup>
                            <m:sSubSupPr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𝟑𝟏</m:t>
                              </m:r>
                            </m:sub>
                            <m:sup>
                              <m: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  <m:r>
                        <a:rPr lang="en-US" altLang="zh-CN" sz="2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𝐬𝐢𝐧𝟐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𝐬𝐢𝐧𝟐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𝐬𝐢𝐧𝟐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𝟐𝟑</m:t>
                          </m:r>
                        </m:sub>
                      </m:sSub>
                      <m:r>
                        <a:rPr lang="en-US" altLang="zh-CN" sz="20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𝐜𝐨𝐬</m:t>
                      </m:r>
                      <m:r>
                        <a:rPr lang="en-US" altLang="zh-CN" sz="20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en-US" altLang="zh-CN" sz="20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altLang="zh-CN" sz="20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𝐬𝐢𝐧</m:t>
                          </m:r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r>
                            <a:rPr lang="zh-CN" altLang="en-US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𝐬𝐢𝐧</m:t>
                          </m:r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[(</m:t>
                          </m:r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zh-CN" sz="2000" b="1" dirty="0">
                  <a:solidFill>
                    <a:prstClr val="black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620" y="4789204"/>
                <a:ext cx="7680917" cy="81368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5819325" y="3977704"/>
                <a:ext cx="1528816" cy="7245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zh-CN" alt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𝚫</m:t>
                          </m:r>
                          <m:sSubSup>
                            <m:sSubSupPr>
                              <m:ctrlP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𝟑𝟏</m:t>
                              </m:r>
                            </m:sub>
                            <m:sup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325" y="3977704"/>
                <a:ext cx="1528816" cy="72455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7679170" y="3968590"/>
                <a:ext cx="1386149" cy="7109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zh-CN" alt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𝚫</m:t>
                          </m:r>
                          <m:sSubSup>
                            <m:sSubSupPr>
                              <m:ctrlP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𝟑𝟏</m:t>
                              </m:r>
                            </m:sub>
                            <m:sup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170" y="3968590"/>
                <a:ext cx="1386149" cy="71096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-45540" y="4778560"/>
                <a:ext cx="144016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𝟏𝟑</m:t>
                        </m:r>
                      </m:sub>
                    </m:sSub>
                  </m:oMath>
                </a14:m>
                <a:endParaRPr lang="en-US" altLang="zh-CN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from T2K/</a:t>
                </a:r>
                <a:r>
                  <a:rPr lang="en-US" altLang="zh-CN" b="1" dirty="0" err="1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NOvA</a:t>
                </a:r>
                <a:endParaRPr lang="en-US" altLang="zh-CN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540" y="4778560"/>
                <a:ext cx="1440160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3814" t="-3974" r="-2966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1547664" y="1240352"/>
                <a:ext cx="2236061" cy="737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𝐢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altLang="zh-C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𝝂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𝝂</m:t>
                                    </m:r>
                                  </m:e>
                                  <m:sub>
                                    <m:r>
                                      <a:rPr lang="zh-CN" alt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𝝂</m:t>
                                    </m:r>
                                  </m:e>
                                  <m:sub>
                                    <m:r>
                                      <a:rPr lang="zh-CN" alt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𝓗</m:t>
                          </m:r>
                        </m:e>
                        <m:sub>
                          <m:r>
                            <a:rPr lang="en-US" altLang="zh-C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sub>
                      </m:sSub>
                      <m:d>
                        <m:d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𝝂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𝝂</m:t>
                                    </m:r>
                                  </m:e>
                                  <m:sub>
                                    <m:r>
                                      <a:rPr lang="zh-CN" alt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𝝂</m:t>
                                    </m:r>
                                  </m:e>
                                  <m:sub>
                                    <m:r>
                                      <a:rPr lang="zh-CN" alt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240352"/>
                <a:ext cx="2236061" cy="73712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0" y="6177740"/>
                <a:ext cx="55013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When other parameters are fixed, the NO will be favored to realize a smaller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𝟏𝟑</m:t>
                        </m:r>
                      </m:sub>
                    </m:sSub>
                  </m:oMath>
                </a14:m>
                <a:endPara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77740"/>
                <a:ext cx="5501363" cy="646331"/>
              </a:xfrm>
              <a:prstGeom prst="rect">
                <a:avLst/>
              </a:prstGeom>
              <a:blipFill rotWithShape="0">
                <a:blip r:embed="rId15"/>
                <a:stretch>
                  <a:fillRect l="-887" t="-4717" r="-776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/>
          <p:cNvSpPr/>
          <p:nvPr/>
        </p:nvSpPr>
        <p:spPr>
          <a:xfrm>
            <a:off x="0" y="5770189"/>
            <a:ext cx="3483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Sensitivity to Mass Ordering</a:t>
            </a:r>
            <a:endParaRPr lang="zh-CN" altLang="en-US" sz="1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727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7504" y="608797"/>
            <a:ext cx="5544616" cy="4408430"/>
            <a:chOff x="107504" y="608797"/>
            <a:chExt cx="5544616" cy="440843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lum bright="-20000" contrast="40000"/>
            </a:blip>
            <a:stretch>
              <a:fillRect/>
            </a:stretch>
          </p:blipFill>
          <p:spPr>
            <a:xfrm>
              <a:off x="107504" y="608797"/>
              <a:ext cx="5544616" cy="4408430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649841" y="1158337"/>
              <a:ext cx="22146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itchFamily="34" charset="0"/>
                </a:rPr>
                <a:t>Vacuum oscillation</a:t>
              </a:r>
              <a:endParaRPr lang="de-DE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62831" y="3080056"/>
              <a:ext cx="79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itchFamily="34" charset="0"/>
                </a:rPr>
                <a:t>MSW</a:t>
              </a:r>
              <a:endParaRPr lang="de-DE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itchFamily="34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3888" y="1885054"/>
              <a:ext cx="1896673" cy="6798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1"/>
                <p:cNvSpPr txBox="1"/>
                <p:nvPr/>
              </p:nvSpPr>
              <p:spPr>
                <a:xfrm>
                  <a:off x="465741" y="1555110"/>
                  <a:ext cx="2425254" cy="4910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𝒆𝒆</m:t>
                          </m:r>
                        </m:sub>
                      </m:sSub>
                      <m:r>
                        <a:rPr lang="en-US" b="1" dirty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b="1" dirty="0">
                      <a:solidFill>
                        <a:schemeClr val="tx1"/>
                      </a:solidFill>
                      <a:latin typeface="Cambria Math"/>
                    </a:rPr>
                    <a:t>1 </a:t>
                  </a:r>
                  <a14:m>
                    <m:oMath xmlns:m="http://schemas.openxmlformats.org/officeDocument/2006/math">
                      <m:r>
                        <a:rPr lang="en-US" b="1" dirty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</m:oMath>
                  </a14:m>
                  <a:r>
                    <a:rPr lang="en-US" b="1" dirty="0">
                      <a:solidFill>
                        <a:schemeClr val="tx1"/>
                      </a:solidFill>
                      <a:latin typeface="Cambria Math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𝐬𝐢𝐧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b="1" i="1">
                          <a:solidFill>
                            <a:schemeClr val="tx1"/>
                          </a:solidFill>
                          <a:latin typeface="Cambria Math"/>
                        </a:rPr>
                        <m:t>𝟐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𝜽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𝟏𝟐</m:t>
                          </m:r>
                        </m:sub>
                      </m:sSub>
                    </m:oMath>
                  </a14:m>
                  <a:endParaRPr lang="en-US" b="1" dirty="0">
                    <a:solidFill>
                      <a:schemeClr val="tx1"/>
                    </a:solidFill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9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41" y="1555110"/>
                  <a:ext cx="2425254" cy="49109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49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1"/>
                <p:cNvSpPr txBox="1"/>
                <p:nvPr/>
              </p:nvSpPr>
              <p:spPr>
                <a:xfrm>
                  <a:off x="3749365" y="2641924"/>
                  <a:ext cx="1872208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𝒆𝒆</m:t>
                          </m:r>
                        </m:sub>
                      </m:sSub>
                      <m:r>
                        <a:rPr lang="en-US" b="1" dirty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b="1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𝐬𝐢𝐧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𝜽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𝟏𝟐</m:t>
                          </m:r>
                        </m:sub>
                      </m:sSub>
                    </m:oMath>
                  </a14:m>
                  <a:endParaRPr lang="en-US" b="1" dirty="0">
                    <a:solidFill>
                      <a:schemeClr val="tx1"/>
                    </a:solidFill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10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9365" y="2641924"/>
                  <a:ext cx="1872208" cy="37555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文本框 10"/>
          <p:cNvSpPr txBox="1"/>
          <p:nvPr/>
        </p:nvSpPr>
        <p:spPr>
          <a:xfrm>
            <a:off x="5604577" y="638104"/>
            <a:ext cx="35759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high-energy </a:t>
            </a:r>
            <a:r>
              <a:rPr lang="en-US" altLang="zh-CN" b="1" baseline="30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 neutrinos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"/>
              <p:cNvSpPr txBox="1"/>
              <p:nvPr/>
            </p:nvSpPr>
            <p:spPr>
              <a:xfrm>
                <a:off x="1905508" y="3529424"/>
                <a:ext cx="1744553" cy="4151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𝒆𝒆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Pre>
                          <m:sPre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zh-CN" b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sup>
                          <m:e>
                            <m:r>
                              <a:rPr lang="en-US" altLang="zh-CN" b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</m:sPre>
                      </m:e>
                    </m:d>
                    <m:r>
                      <a:rPr lang="en-US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 smtClean="0">
                    <a:solidFill>
                      <a:schemeClr val="tx1"/>
                    </a:solidFill>
                    <a:latin typeface="Cambria Math"/>
                  </a:rPr>
                  <a:t>0.31</a:t>
                </a:r>
                <a:endParaRPr lang="en-US" b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1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508" y="3529424"/>
                <a:ext cx="1744553" cy="415114"/>
              </a:xfrm>
              <a:prstGeom prst="rect">
                <a:avLst/>
              </a:prstGeom>
              <a:blipFill rotWithShape="0">
                <a:blip r:embed="rId6"/>
                <a:stretch>
                  <a:fillRect t="-2857" r="-1389" b="-1428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 flipV="1">
            <a:off x="3650061" y="3717032"/>
            <a:ext cx="1281979" cy="272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"/>
              <p:cNvSpPr txBox="1"/>
              <p:nvPr/>
            </p:nvSpPr>
            <p:spPr>
              <a:xfrm>
                <a:off x="650441" y="3017476"/>
                <a:ext cx="1842760" cy="41319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𝒆𝒆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Pre>
                          <m:sPre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zh-CN" b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𝟕</m:t>
                            </m:r>
                          </m:sup>
                          <m:e>
                            <m:r>
                              <a:rPr lang="en-US" altLang="zh-CN" b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𝐁𝐞</m:t>
                            </m:r>
                          </m:e>
                        </m:sPre>
                      </m:e>
                    </m:d>
                    <m:r>
                      <a:rPr lang="en-US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 smtClean="0">
                    <a:solidFill>
                      <a:schemeClr val="tx1"/>
                    </a:solidFill>
                    <a:latin typeface="Cambria Math"/>
                  </a:rPr>
                  <a:t>0.56</a:t>
                </a:r>
                <a:endParaRPr lang="en-US" b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14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3017476"/>
                <a:ext cx="1842760" cy="413190"/>
              </a:xfrm>
              <a:prstGeom prst="rect">
                <a:avLst/>
              </a:prstGeom>
              <a:blipFill rotWithShape="0">
                <a:blip r:embed="rId7"/>
                <a:stretch>
                  <a:fillRect t="-2857" r="-2303" b="-14286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/>
          <p:nvPr/>
        </p:nvCxnSpPr>
        <p:spPr>
          <a:xfrm flipV="1">
            <a:off x="2123728" y="2780928"/>
            <a:ext cx="369473" cy="236548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536181" y="3167233"/>
                <a:ext cx="3672929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sub>
                                    </m:sSub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𝑹</m:t>
                                    </m:r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sub>
                                    </m:sSub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𝑹</m:t>
                                    </m:r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altLang="zh-CN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zh-CN" alt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zh-CN" alt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zh-CN" alt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zh-CN" alt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𝝂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𝑹</m:t>
                                    </m:r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𝝂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𝑹</m:t>
                                    </m:r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181" y="3167233"/>
                <a:ext cx="3672929" cy="71468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720964" y="2254858"/>
                <a:ext cx="3343158" cy="644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𝝂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𝑹</m:t>
                                    </m:r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𝝂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𝑹</m:t>
                                    </m:r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altLang="zh-CN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𝝂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𝝂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964" y="2254858"/>
                <a:ext cx="3343158" cy="64434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578521" y="1268019"/>
                <a:ext cx="3628044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𝝂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𝝂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altLang="zh-CN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𝝂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sub>
                                    </m:sSub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𝝂</m:t>
                                        </m:r>
                                      </m:e>
                                      <m:sub>
                                        <m:r>
                                          <a:rPr lang="zh-CN" altLang="en-US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sub>
                                    </m:sSub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zh-CN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521" y="1268019"/>
                <a:ext cx="3628044" cy="71468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5652120" y="974381"/>
            <a:ext cx="295232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 production </a:t>
            </a:r>
            <a:r>
              <a:rPr lang="en-US" altLang="zh-CN" sz="16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0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652119" y="1942445"/>
            <a:ext cx="249596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adiabatic evolution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69267" y="2885517"/>
            <a:ext cx="339485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 the solar surface </a:t>
            </a:r>
            <a:r>
              <a:rPr lang="en-US" altLang="zh-CN" sz="16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6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endParaRPr lang="zh-CN" altLang="en-US" sz="16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695115" y="3855941"/>
            <a:ext cx="339485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survival probability</a:t>
            </a:r>
            <a:endParaRPr lang="zh-CN" altLang="en-US" sz="16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1"/>
              <p:cNvSpPr txBox="1"/>
              <p:nvPr/>
            </p:nvSpPr>
            <p:spPr>
              <a:xfrm>
                <a:off x="5644043" y="4247080"/>
                <a:ext cx="3071879" cy="423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𝒆𝒆</m:t>
                        </m:r>
                      </m:sub>
                    </m:sSub>
                    <m:r>
                      <a:rPr lang="en-US" b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 smtClean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CN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  <m:sup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sSubSup>
                      <m:sSubSupPr>
                        <m:ctrlP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zh-CN" alt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CN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  <m:sup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sSubSup>
                      <m:sSubSupPr>
                        <m:ctrlP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zh-CN" alt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zh-CN" altLang="en-US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b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𝐢𝐧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zh-CN" altLang="en-US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US" b="1" dirty="0">
                  <a:solidFill>
                    <a:srgbClr val="FFFF00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23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043" y="4247080"/>
                <a:ext cx="3071879" cy="423706"/>
              </a:xfrm>
              <a:prstGeom prst="rect">
                <a:avLst/>
              </a:prstGeom>
              <a:blipFill rotWithShape="0">
                <a:blip r:embed="rId11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1"/>
              <p:cNvSpPr txBox="1"/>
              <p:nvPr/>
            </p:nvSpPr>
            <p:spPr>
              <a:xfrm>
                <a:off x="5517617" y="4667642"/>
                <a:ext cx="3071879" cy="380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zh-CN" alt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f>
                        <m:fPr>
                          <m:type m:val="lin"/>
                          <m:ctrlPr>
                            <a:rPr lang="zh-CN" alt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zh-CN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𝐚𝐬</m:t>
                      </m:r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zh-CN" alt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zh-CN" alt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24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617" y="4667642"/>
                <a:ext cx="3071879" cy="380938"/>
              </a:xfrm>
              <a:prstGeom prst="rect">
                <a:avLst/>
              </a:prstGeom>
              <a:blipFill rotWithShape="0">
                <a:blip r:embed="rId12"/>
                <a:stretch>
                  <a:fillRect t="-109677" b="-17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5532569" y="5147900"/>
            <a:ext cx="35759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low-energy </a:t>
            </a:r>
            <a:r>
              <a:rPr lang="en-US" altLang="zh-CN" b="1" baseline="30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 neutrinos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1"/>
              <p:cNvSpPr txBox="1"/>
              <p:nvPr/>
            </p:nvSpPr>
            <p:spPr>
              <a:xfrm>
                <a:off x="5915657" y="5672499"/>
                <a:ext cx="2425254" cy="491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𝒆𝒆</m:t>
                        </m:r>
                      </m:sub>
                    </m:sSub>
                    <m:r>
                      <a:rPr lang="en-US" b="1" dirty="0">
                        <a:solidFill>
                          <a:srgbClr val="FFFF00"/>
                        </a:solidFill>
                        <a:latin typeface="Cambria Math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>
                    <a:solidFill>
                      <a:srgbClr val="FFFF00"/>
                    </a:solidFill>
                  </a:rPr>
                  <a:t> </a:t>
                </a:r>
                <a:r>
                  <a:rPr lang="en-US" b="1" dirty="0">
                    <a:solidFill>
                      <a:srgbClr val="FFFF00"/>
                    </a:solidFill>
                    <a:latin typeface="Cambria Math"/>
                  </a:rPr>
                  <a:t>1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−</m:t>
                    </m:r>
                  </m:oMath>
                </a14:m>
                <a:r>
                  <a:rPr lang="en-US" b="1" dirty="0">
                    <a:solidFill>
                      <a:srgbClr val="FFFF00"/>
                    </a:solidFill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𝐬𝐢𝐧</m:t>
                        </m:r>
                      </m:e>
                      <m:sup>
                        <m:r>
                          <a:rPr lang="en-US" b="1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b="1" i="1">
                        <a:solidFill>
                          <a:srgbClr val="FFFF00"/>
                        </a:solidFill>
                        <a:latin typeface="Cambria Math"/>
                      </a:rPr>
                      <m:t>𝟐</m:t>
                    </m:r>
                    <m:r>
                      <a:rPr lang="en-US" altLang="zh-CN" b="1" i="1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𝜽</m:t>
                    </m:r>
                  </m:oMath>
                </a14:m>
                <a:endParaRPr lang="en-US" b="1" dirty="0">
                  <a:solidFill>
                    <a:srgbClr val="FFFF00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26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657" y="5672499"/>
                <a:ext cx="2425254" cy="491096"/>
              </a:xfrm>
              <a:prstGeom prst="rect">
                <a:avLst/>
              </a:prstGeom>
              <a:blipFill rotWithShape="0"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/>
          <p:nvPr/>
        </p:nvSpPr>
        <p:spPr>
          <a:xfrm>
            <a:off x="5696133" y="6367338"/>
            <a:ext cx="26155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Oscillations in vacuum</a:t>
            </a:r>
            <a:endParaRPr lang="zh-CN" altLang="en-US" sz="16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65168" y="5672520"/>
            <a:ext cx="3226712" cy="924832"/>
            <a:chOff x="35496" y="5877272"/>
            <a:chExt cx="3226712" cy="924832"/>
          </a:xfrm>
        </p:grpSpPr>
        <p:grpSp>
          <p:nvGrpSpPr>
            <p:cNvPr id="29" name="组合 28"/>
            <p:cNvGrpSpPr/>
            <p:nvPr/>
          </p:nvGrpSpPr>
          <p:grpSpPr>
            <a:xfrm>
              <a:off x="35496" y="5886258"/>
              <a:ext cx="1296143" cy="897536"/>
              <a:chOff x="35496" y="5886258"/>
              <a:chExt cx="1296143" cy="897536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76314" y="5886258"/>
                <a:ext cx="1111310" cy="897536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矩形 35"/>
                  <p:cNvSpPr/>
                  <p:nvPr/>
                </p:nvSpPr>
                <p:spPr>
                  <a:xfrm>
                    <a:off x="35496" y="5886258"/>
                    <a:ext cx="1296143" cy="56707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zh-CN" alt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∈[</m:t>
                          </m:r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zh-CN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矩形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496" y="5886258"/>
                    <a:ext cx="1296143" cy="567078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/>
                  <p:cNvSpPr txBox="1"/>
                  <p:nvPr/>
                </p:nvSpPr>
                <p:spPr>
                  <a:xfrm>
                    <a:off x="120088" y="6446544"/>
                    <a:ext cx="1067536" cy="2948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𝟐𝟏</m:t>
                              </m:r>
                            </m:sub>
                            <m:sup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文本框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088" y="6446544"/>
                    <a:ext cx="1067536" cy="294824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4571" t="-2083" r="-5714" b="-187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组合 29"/>
            <p:cNvGrpSpPr/>
            <p:nvPr/>
          </p:nvGrpSpPr>
          <p:grpSpPr>
            <a:xfrm>
              <a:off x="1966065" y="5877272"/>
              <a:ext cx="1296143" cy="924832"/>
              <a:chOff x="1901702" y="5877272"/>
              <a:chExt cx="1296143" cy="9248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矩形 31"/>
                  <p:cNvSpPr/>
                  <p:nvPr/>
                </p:nvSpPr>
                <p:spPr>
                  <a:xfrm>
                    <a:off x="1901702" y="5877272"/>
                    <a:ext cx="1296143" cy="56707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zh-CN" alt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∈[</m:t>
                          </m:r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zh-CN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矩形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1702" y="5877272"/>
                    <a:ext cx="1296143" cy="567078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2205906" y="6453336"/>
                    <a:ext cx="628313" cy="2948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𝟐𝟏</m:t>
                              </m:r>
                            </m:sub>
                            <m:sup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文本框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5906" y="6453336"/>
                    <a:ext cx="628313" cy="294824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7767" t="-2083" r="-4854" b="-187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矩形 33"/>
              <p:cNvSpPr/>
              <p:nvPr/>
            </p:nvSpPr>
            <p:spPr>
              <a:xfrm>
                <a:off x="1964408" y="5904568"/>
                <a:ext cx="1111310" cy="89753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左右箭头 30"/>
            <p:cNvSpPr/>
            <p:nvPr/>
          </p:nvSpPr>
          <p:spPr>
            <a:xfrm>
              <a:off x="1299952" y="6188205"/>
              <a:ext cx="601279" cy="266483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35496" y="5091596"/>
            <a:ext cx="55430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the MSW resonance to happen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3985088" y="5702336"/>
                <a:ext cx="1176861" cy="314766"/>
              </a:xfrm>
              <a:prstGeom prst="rect">
                <a:avLst/>
              </a:prstGeom>
              <a:solidFill>
                <a:srgbClr val="0000FF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𝟑𝟒</m:t>
                          </m:r>
                        </m:e>
                        <m:sup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088" y="5702336"/>
                <a:ext cx="1176861" cy="314766"/>
              </a:xfrm>
              <a:prstGeom prst="rect">
                <a:avLst/>
              </a:prstGeom>
              <a:blipFill rotWithShape="0">
                <a:blip r:embed="rId18"/>
                <a:stretch>
                  <a:fillRect l="-4663" r="-2073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/>
          <p:cNvSpPr txBox="1"/>
          <p:nvPr/>
        </p:nvSpPr>
        <p:spPr>
          <a:xfrm>
            <a:off x="3698602" y="6096816"/>
            <a:ext cx="190597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 neutrino mass ordering</a:t>
            </a:r>
            <a:endParaRPr lang="zh-CN" altLang="en-US" sz="16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9115" y="116632"/>
            <a:ext cx="6232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Matter Effects on Neutrino Oscillations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8100392" y="182920"/>
            <a:ext cx="775508" cy="3953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07</a:t>
            </a:r>
            <a:endParaRPr lang="zh-CN" alt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96690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115" y="116632"/>
            <a:ext cx="6232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Matter Effects on Neutrino Oscillations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100392" y="182920"/>
            <a:ext cx="775508" cy="39537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08</a:t>
            </a:r>
            <a:endParaRPr lang="zh-CN" altLang="en-US" sz="28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334968" y="1137142"/>
                <a:ext cx="8543998" cy="7918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𝓗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den>
                      </m:f>
                      <m:r>
                        <a:rPr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sz="2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𝒆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d>
                            <m:dPr>
                              <m:ctrlP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p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68" y="1137142"/>
                <a:ext cx="8543998" cy="7918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>
          <a:xfrm>
            <a:off x="19115" y="655909"/>
            <a:ext cx="5201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 example for two-flavor neutrino mixing</a:t>
            </a:r>
            <a:endParaRPr lang="zh-CN" altLang="en-US" sz="1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27481" y="2405427"/>
                <a:ext cx="7496847" cy="8106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𝓗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sub>
                      </m:sSub>
                      <m:r>
                        <a:rPr lang="en-US" altLang="zh-CN" sz="20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d>
                            <m:dPr>
                              <m:ctrlPr>
                                <a:rPr lang="en-US" altLang="zh-CN" sz="20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CN" sz="2000" b="1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000" b="1" i="1" smtClean="0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000" b="1" i="1" smtClean="0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𝚫</m:t>
                                        </m:r>
                                        <m:r>
                                          <a:rPr lang="en-US" altLang="zh-CN" sz="2000" b="1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smtClean="0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CN" sz="2000" b="1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b="1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CN" sz="2000" b="1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000" b="1" i="1" smtClean="0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zh-CN" altLang="en-US" sz="2000" b="1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𝚫</m:t>
                                        </m:r>
                                        <m:r>
                                          <a:rPr lang="en-US" altLang="zh-CN" sz="2000" b="1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𝟐𝟏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b="1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altLang="zh-CN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0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0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1" y="2405427"/>
                <a:ext cx="7496847" cy="8106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/>
          <p:cNvSpPr txBox="1"/>
          <p:nvPr/>
        </p:nvSpPr>
        <p:spPr>
          <a:xfrm>
            <a:off x="27481" y="204462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effective Hamiltonian in a more compact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4111529" y="3285252"/>
                <a:ext cx="4896544" cy="7918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𝓗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sub>
                      </m:sSub>
                      <m:r>
                        <a:rPr lang="en-US" altLang="zh-CN" sz="2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den>
                      </m:f>
                      <m:d>
                        <m:dPr>
                          <m:ctrlP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𝚫</m:t>
                                    </m:r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zh-CN" altLang="en-US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𝚫</m:t>
                                    </m:r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zh-CN" altLang="en-US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𝚫</m:t>
                                    </m:r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zh-CN" altLang="en-US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𝚫</m:t>
                                    </m:r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zh-CN" altLang="en-US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529" y="3285252"/>
                <a:ext cx="4896544" cy="7918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19115" y="4105924"/>
            <a:ext cx="9144000" cy="2628272"/>
            <a:chOff x="19115" y="4105924"/>
            <a:chExt cx="9144000" cy="2628272"/>
          </a:xfrm>
        </p:grpSpPr>
        <p:sp>
          <p:nvSpPr>
            <p:cNvPr id="42" name="文本框 41"/>
            <p:cNvSpPr txBox="1"/>
            <p:nvPr/>
          </p:nvSpPr>
          <p:spPr>
            <a:xfrm>
              <a:off x="146141" y="4105924"/>
              <a:ext cx="3419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Converted into the mass basis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116823" y="4474478"/>
                  <a:ext cx="4311161" cy="7918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𝓗</m:t>
                            </m:r>
                          </m:e>
                          <m:sub>
                            <m:r>
                              <a:rPr lang="en-US" altLang="zh-CN" sz="20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</m:t>
                            </m:r>
                          </m:sub>
                        </m:sSub>
                        <m:r>
                          <a:rPr lang="en-US" altLang="zh-CN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𝑬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  <m:d>
                              <m:dPr>
                                <m:ctrlPr>
                                  <a:rPr lang="en-US" altLang="zh-CN" sz="2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altLang="zh-CN" sz="2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𝟐𝟏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𝚫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altLang="zh-CN" sz="2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𝟐𝟏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d>
                            <m:sSup>
                              <m:sSupPr>
                                <m:ctrlPr>
                                  <a:rPr lang="en-US" altLang="zh-CN" sz="2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p>
                                <m:r>
                                  <a:rPr lang="en-US" altLang="zh-CN" sz="2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823" y="4474478"/>
                  <a:ext cx="4311161" cy="7918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文本框 43"/>
            <p:cNvSpPr txBox="1"/>
            <p:nvPr/>
          </p:nvSpPr>
          <p:spPr>
            <a:xfrm>
              <a:off x="4812271" y="4105924"/>
              <a:ext cx="41958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Mixing matrix &amp; mass states in matter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4822166" y="4528346"/>
                  <a:ext cx="4191023" cy="714683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𝝂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  <m:r>
                          <a:rPr lang="en-US" altLang="zh-CN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altLang="zh-CN" b="1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𝝂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altLang="zh-CN" b="1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𝝂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acc>
                          <m:accPr>
                            <m:chr m:val="̃"/>
                            <m:ctrlP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𝑼</m:t>
                            </m:r>
                          </m:e>
                        </m:acc>
                        <m:d>
                          <m:dPr>
                            <m:ctrlPr>
                              <a:rPr lang="en-US" altLang="zh-CN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altLang="zh-CN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𝝂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altLang="zh-CN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𝝂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2166" y="4528346"/>
                  <a:ext cx="4191023" cy="71468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组合 45"/>
            <p:cNvGrpSpPr/>
            <p:nvPr/>
          </p:nvGrpSpPr>
          <p:grpSpPr>
            <a:xfrm>
              <a:off x="146141" y="5521765"/>
              <a:ext cx="8861932" cy="803909"/>
              <a:chOff x="683568" y="5129711"/>
              <a:chExt cx="8270092" cy="8039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/>
                  <p:cNvSpPr txBox="1"/>
                  <p:nvPr/>
                </p:nvSpPr>
                <p:spPr>
                  <a:xfrm>
                    <a:off x="755576" y="5283299"/>
                    <a:ext cx="4258410" cy="56368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𝚫</m:t>
                          </m:r>
                          <m:sSubSup>
                            <m:sSubSupPr>
                              <m:ctrlP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𝟐𝟏</m:t>
                              </m:r>
                            </m:sub>
                            <m:sup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𝚫</m:t>
                                          </m:r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𝟐𝟏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zh-CN" altLang="en-US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𝚫</m:t>
                                          </m:r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𝟐𝟏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zh-CN" altLang="en-US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文本框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576" y="5283299"/>
                    <a:ext cx="4258410" cy="56368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217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/>
                  <p:cNvSpPr txBox="1"/>
                  <p:nvPr/>
                </p:nvSpPr>
                <p:spPr>
                  <a:xfrm>
                    <a:off x="5103526" y="5129711"/>
                    <a:ext cx="3575973" cy="7268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acc>
                                <m:accPr>
                                  <m:chr m:val="̃"/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𝚫</m:t>
                                  </m:r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𝟐𝟏</m:t>
                                  </m:r>
                                </m:sub>
                                <m:sup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zh-CN" alt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  <m:sup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𝚫</m:t>
                                          </m:r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𝟐𝟏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zh-CN" altLang="en-US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𝚫</m:t>
                                          </m:r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𝟐𝟏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zh-CN" altLang="en-US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文本框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3526" y="5129711"/>
                    <a:ext cx="3575973" cy="726866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矩形 48"/>
              <p:cNvSpPr/>
              <p:nvPr/>
            </p:nvSpPr>
            <p:spPr>
              <a:xfrm>
                <a:off x="683568" y="5129711"/>
                <a:ext cx="8270092" cy="80390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" name="文本框 49"/>
            <p:cNvSpPr txBox="1"/>
            <p:nvPr/>
          </p:nvSpPr>
          <p:spPr>
            <a:xfrm>
              <a:off x="19115" y="6395642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Relationship between the mixing angle (mass difference) in vacuum and that in matter</a:t>
              </a:r>
            </a:p>
          </p:txBody>
        </p:sp>
      </p:grpSp>
      <p:sp>
        <p:nvSpPr>
          <p:cNvPr id="2" name="直角上箭头 1"/>
          <p:cNvSpPr/>
          <p:nvPr/>
        </p:nvSpPr>
        <p:spPr>
          <a:xfrm rot="5400000">
            <a:off x="2982827" y="3005799"/>
            <a:ext cx="506285" cy="1231901"/>
          </a:xfrm>
          <a:prstGeom prst="bentUpArrow">
            <a:avLst>
              <a:gd name="adj1" fmla="val 25000"/>
              <a:gd name="adj2" fmla="val 26285"/>
              <a:gd name="adj3" fmla="val 25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16823" y="3260932"/>
                <a:ext cx="2040751" cy="387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𝟐𝟏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Sup>
                        <m:sSubSupPr>
                          <m:ctrlP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23" y="3260932"/>
                <a:ext cx="2040751" cy="387157"/>
              </a:xfrm>
              <a:prstGeom prst="rect">
                <a:avLst/>
              </a:prstGeom>
              <a:blipFill rotWithShape="0">
                <a:blip r:embed="rId9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16822" y="3698424"/>
                <a:ext cx="2040750" cy="387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𝚫</m:t>
                          </m:r>
                          <m:acc>
                            <m:accPr>
                              <m:chr m:val="̃"/>
                              <m:ctrlPr>
                                <a:rPr lang="zh-CN" alt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𝟐𝟏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Sup>
                        <m:sSubSupPr>
                          <m:ctrlP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22" y="3698424"/>
                <a:ext cx="2040750" cy="387157"/>
              </a:xfrm>
              <a:prstGeom prst="rect">
                <a:avLst/>
              </a:prstGeom>
              <a:blipFill rotWithShape="0">
                <a:blip r:embed="rId10"/>
                <a:stretch>
                  <a:fillRect r="-9254" b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4455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</TotalTime>
  <Words>883</Words>
  <Application>Microsoft Office PowerPoint</Application>
  <PresentationFormat>全屏显示(4:3)</PresentationFormat>
  <Paragraphs>269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宋体</vt:lpstr>
      <vt:lpstr>微软雅黑</vt:lpstr>
      <vt:lpstr>Aharoni</vt:lpstr>
      <vt:lpstr>Arial</vt:lpstr>
      <vt:lpstr>Calibri</vt:lpstr>
      <vt:lpstr>Cambria Math</vt:lpstr>
      <vt:lpstr>Tahoma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右手中微子与宇宙背景中微子探测</dc:title>
  <dc:creator>zhoushun</dc:creator>
  <cp:lastModifiedBy>zhou</cp:lastModifiedBy>
  <cp:revision>450</cp:revision>
  <dcterms:created xsi:type="dcterms:W3CDTF">2016-01-04T07:09:00Z</dcterms:created>
  <dcterms:modified xsi:type="dcterms:W3CDTF">2019-01-23T13:36:00Z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2052-11.1.0.8214</vt:lpwstr>
  </property>
</Properties>
</file>